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14"/>
  </p:notesMasterIdLst>
  <p:sldIdLst>
    <p:sldId id="280" r:id="rId3"/>
    <p:sldId id="256" r:id="rId4"/>
    <p:sldId id="261" r:id="rId5"/>
    <p:sldId id="259" r:id="rId6"/>
    <p:sldId id="281" r:id="rId7"/>
    <p:sldId id="266" r:id="rId8"/>
    <p:sldId id="262" r:id="rId9"/>
    <p:sldId id="275" r:id="rId10"/>
    <p:sldId id="279" r:id="rId11"/>
    <p:sldId id="278" r:id="rId12"/>
    <p:sldId id="260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D68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19" autoAdjust="0"/>
    <p:restoredTop sz="96208"/>
  </p:normalViewPr>
  <p:slideViewPr>
    <p:cSldViewPr snapToGrid="0">
      <p:cViewPr varScale="1">
        <p:scale>
          <a:sx n="122" d="100"/>
          <a:sy n="122" d="100"/>
        </p:scale>
        <p:origin x="208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B56B4-D157-4394-9E67-D140B015A38D}" type="datetimeFigureOut">
              <a:rPr lang="nb-NO" smtClean="0"/>
              <a:t>27.08.2020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E4508-213B-4EC5-A742-2134F95CB53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36916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ord&#10;&#10;Automatisk generert beskrivelse">
            <a:extLst>
              <a:ext uri="{FF2B5EF4-FFF2-40B4-BE49-F238E27FC236}">
                <a16:creationId xmlns:a16="http://schemas.microsoft.com/office/drawing/2014/main" id="{6990BDE8-DA20-4C2E-B9B3-9A3A2D68A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3608" y="2703628"/>
            <a:ext cx="6621897" cy="2508859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4B8F185-7773-46D1-9FA4-3505DFA851CB}"/>
              </a:ext>
            </a:extLst>
          </p:cNvPr>
          <p:cNvSpPr txBox="1"/>
          <p:nvPr userDrawn="1"/>
        </p:nvSpPr>
        <p:spPr>
          <a:xfrm>
            <a:off x="5257485" y="3558512"/>
            <a:ext cx="1563077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Internasjonal</a:t>
            </a:r>
          </a:p>
          <a:p>
            <a:pPr algn="ctr"/>
            <a:r>
              <a:rPr lang="nb-NO" sz="12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nasjonal og lokal</a:t>
            </a:r>
          </a:p>
          <a:p>
            <a:pPr algn="ctr"/>
            <a:r>
              <a:rPr lang="nb-NO" sz="33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Sogndal</a:t>
            </a:r>
          </a:p>
          <a:p>
            <a:pPr algn="ctr"/>
            <a:r>
              <a:rPr lang="nb-NO" sz="1050" b="1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Fosshaugane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81FB701-54A8-4D5F-A12D-6FF1010C9E53}"/>
              </a:ext>
            </a:extLst>
          </p:cNvPr>
          <p:cNvSpPr txBox="1"/>
          <p:nvPr userDrawn="1"/>
        </p:nvSpPr>
        <p:spPr>
          <a:xfrm>
            <a:off x="7439343" y="3573963"/>
            <a:ext cx="15704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85%</a:t>
            </a:r>
          </a:p>
          <a:p>
            <a:pPr algn="ctr"/>
            <a:r>
              <a:rPr lang="nb-NO" sz="1300" b="1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oppdragsfinansiert</a:t>
            </a:r>
          </a:p>
          <a:p>
            <a:pPr algn="ctr"/>
            <a:r>
              <a:rPr lang="nb-NO" sz="105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Organisert som ei stifting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70232BC-7445-49A5-9B04-5C878A3865CC}"/>
              </a:ext>
            </a:extLst>
          </p:cNvPr>
          <p:cNvSpPr txBox="1"/>
          <p:nvPr userDrawn="1"/>
        </p:nvSpPr>
        <p:spPr>
          <a:xfrm>
            <a:off x="9548297" y="3583082"/>
            <a:ext cx="1563077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30+ </a:t>
            </a:r>
            <a:r>
              <a:rPr lang="nb-NO" sz="1400" b="1" dirty="0" err="1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medarbeidarar</a:t>
            </a:r>
            <a:endParaRPr lang="nb-NO" sz="1400" b="1" dirty="0">
              <a:solidFill>
                <a:srgbClr val="004D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b-NO" sz="105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Tilsette </a:t>
            </a:r>
            <a:r>
              <a:rPr lang="nb-NO" sz="1050" dirty="0" err="1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frå</a:t>
            </a:r>
            <a:r>
              <a:rPr lang="nb-NO" sz="105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land</a:t>
            </a:r>
          </a:p>
        </p:txBody>
      </p:sp>
      <p:sp>
        <p:nvSpPr>
          <p:cNvPr id="12" name="Google Shape;152;p18">
            <a:extLst>
              <a:ext uri="{FF2B5EF4-FFF2-40B4-BE49-F238E27FC236}">
                <a16:creationId xmlns:a16="http://schemas.microsoft.com/office/drawing/2014/main" id="{A5503EA4-30C5-4DD2-87DA-DCB92E28D3A0}"/>
              </a:ext>
            </a:extLst>
          </p:cNvPr>
          <p:cNvSpPr txBox="1"/>
          <p:nvPr userDrawn="1"/>
        </p:nvSpPr>
        <p:spPr>
          <a:xfrm>
            <a:off x="854513" y="2486622"/>
            <a:ext cx="3301614" cy="101304"/>
          </a:xfrm>
          <a:prstGeom prst="rect">
            <a:avLst/>
          </a:prstGeom>
          <a:solidFill>
            <a:srgbClr val="21CDB1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53;p18">
            <a:extLst>
              <a:ext uri="{FF2B5EF4-FFF2-40B4-BE49-F238E27FC236}">
                <a16:creationId xmlns:a16="http://schemas.microsoft.com/office/drawing/2014/main" id="{8C884994-B4EC-41E0-9952-53DE9F722638}"/>
              </a:ext>
            </a:extLst>
          </p:cNvPr>
          <p:cNvSpPr txBox="1"/>
          <p:nvPr userDrawn="1"/>
        </p:nvSpPr>
        <p:spPr>
          <a:xfrm>
            <a:off x="4446043" y="2486622"/>
            <a:ext cx="3312002" cy="101304"/>
          </a:xfrm>
          <a:prstGeom prst="rect">
            <a:avLst/>
          </a:prstGeom>
          <a:solidFill>
            <a:srgbClr val="F98054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54;p18">
            <a:extLst>
              <a:ext uri="{FF2B5EF4-FFF2-40B4-BE49-F238E27FC236}">
                <a16:creationId xmlns:a16="http://schemas.microsoft.com/office/drawing/2014/main" id="{D99A3FAA-FF5F-43EE-9663-D7BD1216F5B9}"/>
              </a:ext>
            </a:extLst>
          </p:cNvPr>
          <p:cNvSpPr txBox="1"/>
          <p:nvPr userDrawn="1"/>
        </p:nvSpPr>
        <p:spPr>
          <a:xfrm>
            <a:off x="8037574" y="2486622"/>
            <a:ext cx="3295689" cy="101304"/>
          </a:xfrm>
          <a:prstGeom prst="rect">
            <a:avLst/>
          </a:prstGeom>
          <a:solidFill>
            <a:srgbClr val="FDB05A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8;p18">
            <a:extLst>
              <a:ext uri="{FF2B5EF4-FFF2-40B4-BE49-F238E27FC236}">
                <a16:creationId xmlns:a16="http://schemas.microsoft.com/office/drawing/2014/main" id="{0B5A7FB0-0063-4F46-AC47-1E6FB65EF37B}"/>
              </a:ext>
            </a:extLst>
          </p:cNvPr>
          <p:cNvSpPr txBox="1"/>
          <p:nvPr userDrawn="1"/>
        </p:nvSpPr>
        <p:spPr>
          <a:xfrm>
            <a:off x="828048" y="1999751"/>
            <a:ext cx="3342245" cy="3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2000"/>
              <a:buFont typeface="Arial"/>
              <a:buNone/>
            </a:pPr>
            <a:r>
              <a:rPr lang="nn-NO" sz="2000" b="0" i="0" cap="none" dirty="0">
                <a:solidFill>
                  <a:srgbClr val="004D68"/>
                </a:solidFill>
                <a:latin typeface="Calibri"/>
                <a:ea typeface="Calibri"/>
                <a:cs typeface="Calibri"/>
                <a:sym typeface="Calibri"/>
              </a:rPr>
              <a:t>KLIMA OG MILJØ</a:t>
            </a:r>
            <a:endParaRPr dirty="0"/>
          </a:p>
        </p:txBody>
      </p:sp>
      <p:sp>
        <p:nvSpPr>
          <p:cNvPr id="16" name="Google Shape;159;p18">
            <a:extLst>
              <a:ext uri="{FF2B5EF4-FFF2-40B4-BE49-F238E27FC236}">
                <a16:creationId xmlns:a16="http://schemas.microsoft.com/office/drawing/2014/main" id="{80C208EB-841C-400D-8611-3641D93F157C}"/>
              </a:ext>
            </a:extLst>
          </p:cNvPr>
          <p:cNvSpPr txBox="1"/>
          <p:nvPr userDrawn="1"/>
        </p:nvSpPr>
        <p:spPr>
          <a:xfrm>
            <a:off x="4447948" y="1999751"/>
            <a:ext cx="3342194" cy="3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2000"/>
              <a:buFont typeface="Arial"/>
              <a:buNone/>
            </a:pPr>
            <a:r>
              <a:rPr lang="nn-NO" sz="2000" b="0" i="0" cap="none">
                <a:solidFill>
                  <a:srgbClr val="004D68"/>
                </a:solidFill>
                <a:latin typeface="Calibri"/>
                <a:ea typeface="Calibri"/>
                <a:cs typeface="Calibri"/>
                <a:sym typeface="Calibri"/>
              </a:rPr>
              <a:t>REISELIV</a:t>
            </a:r>
            <a:endParaRPr/>
          </a:p>
        </p:txBody>
      </p:sp>
      <p:sp>
        <p:nvSpPr>
          <p:cNvPr id="17" name="Google Shape;160;p18">
            <a:extLst>
              <a:ext uri="{FF2B5EF4-FFF2-40B4-BE49-F238E27FC236}">
                <a16:creationId xmlns:a16="http://schemas.microsoft.com/office/drawing/2014/main" id="{8A927ED0-E5E0-4324-A345-5463B2FA38F7}"/>
              </a:ext>
            </a:extLst>
          </p:cNvPr>
          <p:cNvSpPr txBox="1"/>
          <p:nvPr userDrawn="1"/>
        </p:nvSpPr>
        <p:spPr>
          <a:xfrm>
            <a:off x="8067796" y="1999751"/>
            <a:ext cx="3265467" cy="3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2000"/>
              <a:buFont typeface="Arial"/>
              <a:buNone/>
            </a:pPr>
            <a:r>
              <a:rPr lang="nn-NO" sz="2000" b="0" i="0" cap="none">
                <a:solidFill>
                  <a:srgbClr val="004D68"/>
                </a:solidFill>
                <a:latin typeface="Calibri"/>
                <a:ea typeface="Calibri"/>
                <a:cs typeface="Calibri"/>
                <a:sym typeface="Calibri"/>
              </a:rPr>
              <a:t>TEKNOLOGI OG SAMFUNN</a:t>
            </a:r>
            <a:endParaRPr/>
          </a:p>
        </p:txBody>
      </p:sp>
      <p:pic>
        <p:nvPicPr>
          <p:cNvPr id="18" name="Google Shape;104;p14">
            <a:extLst>
              <a:ext uri="{FF2B5EF4-FFF2-40B4-BE49-F238E27FC236}">
                <a16:creationId xmlns:a16="http://schemas.microsoft.com/office/drawing/2014/main" id="{CC02D5C5-60C3-4796-A4DF-0405BEEB960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844062" y="929242"/>
            <a:ext cx="2489201" cy="291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244;p22">
            <a:extLst>
              <a:ext uri="{FF2B5EF4-FFF2-40B4-BE49-F238E27FC236}">
                <a16:creationId xmlns:a16="http://schemas.microsoft.com/office/drawing/2014/main" id="{4BD6E6AA-1313-4345-BD79-564F56AD3C9C}"/>
              </a:ext>
            </a:extLst>
          </p:cNvPr>
          <p:cNvCxnSpPr/>
          <p:nvPr userDrawn="1"/>
        </p:nvCxnSpPr>
        <p:spPr>
          <a:xfrm>
            <a:off x="801761" y="1393944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157;p18">
            <a:extLst>
              <a:ext uri="{FF2B5EF4-FFF2-40B4-BE49-F238E27FC236}">
                <a16:creationId xmlns:a16="http://schemas.microsoft.com/office/drawing/2014/main" id="{3E1170B2-A2D1-4D1E-9D1C-10B10DDC1562}"/>
              </a:ext>
            </a:extLst>
          </p:cNvPr>
          <p:cNvSpPr txBox="1"/>
          <p:nvPr userDrawn="1"/>
        </p:nvSpPr>
        <p:spPr>
          <a:xfrm>
            <a:off x="5034063" y="5328189"/>
            <a:ext cx="6299200" cy="122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nn-NO" sz="1600" dirty="0" err="1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Stordata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b-NO" sz="1600" dirty="0"/>
              <a:t> 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Digitalisering</a:t>
            </a:r>
            <a:r>
              <a:rPr lang="pt-PT" sz="800" dirty="0">
                <a:solidFill>
                  <a:srgbClr val="DBF6EF"/>
                </a:solidFill>
                <a:latin typeface="Wingdings" pitchFamily="2" charset="2"/>
                <a:ea typeface="Calibri"/>
                <a:cs typeface="Aldhabi" pitchFamily="2" charset="-78"/>
                <a:sym typeface="Calibri"/>
              </a:rPr>
              <a:t>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Kultur, identitet og teknologi</a:t>
            </a:r>
            <a:endParaRPr lang="nn-NO" sz="1600" dirty="0">
              <a:solidFill>
                <a:srgbClr val="004D6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/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Regional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utvikling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pt-PT" sz="800" dirty="0"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Calibri"/>
              </a:rPr>
              <a:t>e-Helse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Berekraftig reiseliv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Opplevingsturisme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Klimatilpassing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Industriell økologi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n-NO" sz="8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Lokal klima- og miljøpolitikk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  <a:p>
            <a:pPr algn="ctr"/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Natur- og miljøforvaltning</a:t>
            </a:r>
            <a:r>
              <a:rPr lang="nb-NO" sz="10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pt-PT" sz="10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Energi og transport</a:t>
            </a:r>
            <a:endParaRPr lang="nb-NO" sz="1600" dirty="0">
              <a:solidFill>
                <a:srgbClr val="004D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nn-NO" sz="1600" dirty="0">
              <a:solidFill>
                <a:srgbClr val="004D68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nn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C7E0BF8-6407-49C6-B845-772A269655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513" y="3247988"/>
            <a:ext cx="3837600" cy="23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365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6;p14">
            <a:extLst>
              <a:ext uri="{FF2B5EF4-FFF2-40B4-BE49-F238E27FC236}">
                <a16:creationId xmlns:a16="http://schemas.microsoft.com/office/drawing/2014/main" id="{B22FCB58-66AE-4620-A355-4E77913E2A03}"/>
              </a:ext>
            </a:extLst>
          </p:cNvPr>
          <p:cNvSpPr txBox="1"/>
          <p:nvPr userDrawn="1"/>
        </p:nvSpPr>
        <p:spPr>
          <a:xfrm>
            <a:off x="1510551" y="2156688"/>
            <a:ext cx="5127523" cy="2532212"/>
          </a:xfrm>
          <a:prstGeom prst="rect">
            <a:avLst/>
          </a:prstGeom>
          <a:solidFill>
            <a:srgbClr val="E89363"/>
          </a:solidFill>
          <a:ln>
            <a:noFill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BE"/>
              </a:buClr>
              <a:buSzPts val="2000"/>
            </a:pPr>
            <a:endParaRPr lang="nn-NO" sz="2000" dirty="0"/>
          </a:p>
        </p:txBody>
      </p:sp>
      <p:pic>
        <p:nvPicPr>
          <p:cNvPr id="14" name="Google Shape;104;p14">
            <a:extLst>
              <a:ext uri="{FF2B5EF4-FFF2-40B4-BE49-F238E27FC236}">
                <a16:creationId xmlns:a16="http://schemas.microsoft.com/office/drawing/2014/main" id="{E1C02F80-CC66-4CEC-8EFE-70D51A96482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77630" y="5569633"/>
            <a:ext cx="2489201" cy="29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51A27DC-C852-443A-8533-8EDA401510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8074" y="2159670"/>
            <a:ext cx="4126004" cy="2532212"/>
          </a:xfrm>
          <a:prstGeom prst="rect">
            <a:avLst/>
          </a:prstGeom>
        </p:spPr>
      </p:pic>
      <p:sp>
        <p:nvSpPr>
          <p:cNvPr id="10" name="Tittel 9">
            <a:extLst>
              <a:ext uri="{FF2B5EF4-FFF2-40B4-BE49-F238E27FC236}">
                <a16:creationId xmlns:a16="http://schemas.microsoft.com/office/drawing/2014/main" id="{1E9398D4-EB04-8A4C-B993-08651C0BE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5828" y="2377056"/>
            <a:ext cx="4738451" cy="6355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Tittel på foredraget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F8E99178-8A03-D346-848E-C1A536EAE7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5138" y="3232991"/>
            <a:ext cx="4738687" cy="1456484"/>
          </a:xfrm>
          <a:prstGeom prst="rect">
            <a:avLst/>
          </a:prstGeom>
        </p:spPr>
        <p:txBody>
          <a:bodyPr/>
          <a:lstStyle>
            <a:lvl1pPr marL="0" marR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BE"/>
              </a:buClr>
              <a:buSzPts val="200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BE"/>
              </a:buClr>
              <a:buSzPts val="2000"/>
            </a:pPr>
            <a:r>
              <a:rPr lang="nn-NO" sz="2000" b="0" i="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Eventuell ekstra info om prosjekt m.m.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226562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9">
            <a:extLst>
              <a:ext uri="{FF2B5EF4-FFF2-40B4-BE49-F238E27FC236}">
                <a16:creationId xmlns:a16="http://schemas.microsoft.com/office/drawing/2014/main" id="{4506BF96-8C7A-4AF6-BB57-DC3EB79E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9340"/>
            <a:ext cx="5181600" cy="45276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7" name="Google Shape;237;p22">
            <a:extLst>
              <a:ext uri="{FF2B5EF4-FFF2-40B4-BE49-F238E27FC236}">
                <a16:creationId xmlns:a16="http://schemas.microsoft.com/office/drawing/2014/main" id="{9B9BA1F1-48B9-4E93-82CE-55FA17D06F0D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8" name="Google Shape;238;p22">
              <a:extLst>
                <a:ext uri="{FF2B5EF4-FFF2-40B4-BE49-F238E27FC236}">
                  <a16:creationId xmlns:a16="http://schemas.microsoft.com/office/drawing/2014/main" id="{8965C236-BF25-49FE-874C-A2474A822ACB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39;p22">
              <a:extLst>
                <a:ext uri="{FF2B5EF4-FFF2-40B4-BE49-F238E27FC236}">
                  <a16:creationId xmlns:a16="http://schemas.microsoft.com/office/drawing/2014/main" id="{2688BD60-8D7F-4803-85CA-63355AACA0B7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0;p22">
              <a:extLst>
                <a:ext uri="{FF2B5EF4-FFF2-40B4-BE49-F238E27FC236}">
                  <a16:creationId xmlns:a16="http://schemas.microsoft.com/office/drawing/2014/main" id="{4980798F-8313-4876-83E1-A82D10038066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" name="Google Shape;244;p22">
            <a:extLst>
              <a:ext uri="{FF2B5EF4-FFF2-40B4-BE49-F238E27FC236}">
                <a16:creationId xmlns:a16="http://schemas.microsoft.com/office/drawing/2014/main" id="{4A7F4875-D3F6-4963-8986-56A295F74840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104;p14">
            <a:extLst>
              <a:ext uri="{FF2B5EF4-FFF2-40B4-BE49-F238E27FC236}">
                <a16:creationId xmlns:a16="http://schemas.microsoft.com/office/drawing/2014/main" id="{5F0CE12C-5EB3-49C9-A43F-FD392DEC4E5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80501" y="708655"/>
            <a:ext cx="2489201" cy="29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ttel 1">
            <a:extLst>
              <a:ext uri="{FF2B5EF4-FFF2-40B4-BE49-F238E27FC236}">
                <a16:creationId xmlns:a16="http://schemas.microsoft.com/office/drawing/2014/main" id="{A62B3EFC-AC04-4B7F-AAAD-A06E66FF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24" name="Plassholder for innhold 2">
            <a:extLst>
              <a:ext uri="{FF2B5EF4-FFF2-40B4-BE49-F238E27FC236}">
                <a16:creationId xmlns:a16="http://schemas.microsoft.com/office/drawing/2014/main" id="{9085CD70-F090-4DB7-BEFD-921674EFB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5"/>
            <a:ext cx="5181600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89829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-mal for VF 2020 - nor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7;p22">
            <a:extLst>
              <a:ext uri="{FF2B5EF4-FFF2-40B4-BE49-F238E27FC236}">
                <a16:creationId xmlns:a16="http://schemas.microsoft.com/office/drawing/2014/main" id="{B9179C35-0FA3-44E0-88AC-919B97F2433D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7" name="Google Shape;238;p22">
              <a:extLst>
                <a:ext uri="{FF2B5EF4-FFF2-40B4-BE49-F238E27FC236}">
                  <a16:creationId xmlns:a16="http://schemas.microsoft.com/office/drawing/2014/main" id="{BE16B5C0-E83D-48A1-8FEE-8099C2935D5C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39;p22">
              <a:extLst>
                <a:ext uri="{FF2B5EF4-FFF2-40B4-BE49-F238E27FC236}">
                  <a16:creationId xmlns:a16="http://schemas.microsoft.com/office/drawing/2014/main" id="{132C779F-9A9B-4AF1-B853-43B4101C4B3E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0;p22">
              <a:extLst>
                <a:ext uri="{FF2B5EF4-FFF2-40B4-BE49-F238E27FC236}">
                  <a16:creationId xmlns:a16="http://schemas.microsoft.com/office/drawing/2014/main" id="{90519186-E9C6-4B06-A779-151B73576E54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" name="Google Shape;244;p22">
            <a:extLst>
              <a:ext uri="{FF2B5EF4-FFF2-40B4-BE49-F238E27FC236}">
                <a16:creationId xmlns:a16="http://schemas.microsoft.com/office/drawing/2014/main" id="{5DA8A855-4F78-4635-BAC5-F2F6C51A5E6B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104;p14">
            <a:extLst>
              <a:ext uri="{FF2B5EF4-FFF2-40B4-BE49-F238E27FC236}">
                <a16:creationId xmlns:a16="http://schemas.microsoft.com/office/drawing/2014/main" id="{BBD7B1FB-D6E8-42FB-ADED-68AE9504DB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80501" y="708655"/>
            <a:ext cx="2489201" cy="29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tel 1">
            <a:extLst>
              <a:ext uri="{FF2B5EF4-FFF2-40B4-BE49-F238E27FC236}">
                <a16:creationId xmlns:a16="http://schemas.microsoft.com/office/drawing/2014/main" id="{F5E82CD3-A129-43B5-9CE1-269AA414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6B5B8351-CCCF-43E3-BE47-663DF0965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42825"/>
            <a:ext cx="10531501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510719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237;p22">
            <a:extLst>
              <a:ext uri="{FF2B5EF4-FFF2-40B4-BE49-F238E27FC236}">
                <a16:creationId xmlns:a16="http://schemas.microsoft.com/office/drawing/2014/main" id="{1D4B9123-92DB-4D11-9896-C9B2C3E568CC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1" name="Google Shape;238;p22">
              <a:extLst>
                <a:ext uri="{FF2B5EF4-FFF2-40B4-BE49-F238E27FC236}">
                  <a16:creationId xmlns:a16="http://schemas.microsoft.com/office/drawing/2014/main" id="{48F1CDFF-4E8A-4F7D-9A20-CF11B7CDE966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39;p22">
              <a:extLst>
                <a:ext uri="{FF2B5EF4-FFF2-40B4-BE49-F238E27FC236}">
                  <a16:creationId xmlns:a16="http://schemas.microsoft.com/office/drawing/2014/main" id="{F3809A1D-A14D-48CF-BCEC-467E7056992A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0;p22">
              <a:extLst>
                <a:ext uri="{FF2B5EF4-FFF2-40B4-BE49-F238E27FC236}">
                  <a16:creationId xmlns:a16="http://schemas.microsoft.com/office/drawing/2014/main" id="{D4E1B28B-A1EF-4DF5-A1D0-0E8AFA4E4AE7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" name="Google Shape;244;p22">
            <a:extLst>
              <a:ext uri="{FF2B5EF4-FFF2-40B4-BE49-F238E27FC236}">
                <a16:creationId xmlns:a16="http://schemas.microsoft.com/office/drawing/2014/main" id="{BE9A16F4-308B-41EC-B210-2E73CBBD518B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04;p14">
            <a:extLst>
              <a:ext uri="{FF2B5EF4-FFF2-40B4-BE49-F238E27FC236}">
                <a16:creationId xmlns:a16="http://schemas.microsoft.com/office/drawing/2014/main" id="{DD6F3E97-4500-4486-815D-186BC9A9788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80501" y="708655"/>
            <a:ext cx="2489201" cy="29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4E27D6D-517F-47F4-BF04-B98D8EEB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FD2FB492-B966-4E54-B7DA-373531C2D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42825"/>
            <a:ext cx="10531501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005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innhold 9">
            <a:extLst>
              <a:ext uri="{FF2B5EF4-FFF2-40B4-BE49-F238E27FC236}">
                <a16:creationId xmlns:a16="http://schemas.microsoft.com/office/drawing/2014/main" id="{A01FF2C3-EDE1-4E05-99D7-32B64DC20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9340"/>
            <a:ext cx="5181600" cy="45276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oogle Shape;237;p22">
            <a:extLst>
              <a:ext uri="{FF2B5EF4-FFF2-40B4-BE49-F238E27FC236}">
                <a16:creationId xmlns:a16="http://schemas.microsoft.com/office/drawing/2014/main" id="{1D4B9123-92DB-4D11-9896-C9B2C3E568CC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1" name="Google Shape;238;p22">
              <a:extLst>
                <a:ext uri="{FF2B5EF4-FFF2-40B4-BE49-F238E27FC236}">
                  <a16:creationId xmlns:a16="http://schemas.microsoft.com/office/drawing/2014/main" id="{48F1CDFF-4E8A-4F7D-9A20-CF11B7CDE966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39;p22">
              <a:extLst>
                <a:ext uri="{FF2B5EF4-FFF2-40B4-BE49-F238E27FC236}">
                  <a16:creationId xmlns:a16="http://schemas.microsoft.com/office/drawing/2014/main" id="{F3809A1D-A14D-48CF-BCEC-467E7056992A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0;p22">
              <a:extLst>
                <a:ext uri="{FF2B5EF4-FFF2-40B4-BE49-F238E27FC236}">
                  <a16:creationId xmlns:a16="http://schemas.microsoft.com/office/drawing/2014/main" id="{D4E1B28B-A1EF-4DF5-A1D0-0E8AFA4E4AE7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" name="Google Shape;244;p22">
            <a:extLst>
              <a:ext uri="{FF2B5EF4-FFF2-40B4-BE49-F238E27FC236}">
                <a16:creationId xmlns:a16="http://schemas.microsoft.com/office/drawing/2014/main" id="{BE9A16F4-308B-41EC-B210-2E73CBBD518B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04;p14">
            <a:extLst>
              <a:ext uri="{FF2B5EF4-FFF2-40B4-BE49-F238E27FC236}">
                <a16:creationId xmlns:a16="http://schemas.microsoft.com/office/drawing/2014/main" id="{DD6F3E97-4500-4486-815D-186BC9A9788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80501" y="708655"/>
            <a:ext cx="2489201" cy="29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4E27D6D-517F-47F4-BF04-B98D8EEB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FD2FB492-B966-4E54-B7DA-373531C2D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5"/>
            <a:ext cx="5181600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124839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37;p22">
            <a:extLst>
              <a:ext uri="{FF2B5EF4-FFF2-40B4-BE49-F238E27FC236}">
                <a16:creationId xmlns:a16="http://schemas.microsoft.com/office/drawing/2014/main" id="{B9E8A74C-2F1D-43CA-85E7-E8DA16D93977}"/>
              </a:ext>
            </a:extLst>
          </p:cNvPr>
          <p:cNvGrpSpPr/>
          <p:nvPr userDrawn="1"/>
        </p:nvGrpSpPr>
        <p:grpSpPr>
          <a:xfrm>
            <a:off x="830248" y="673149"/>
            <a:ext cx="10531503" cy="45719"/>
            <a:chOff x="80039" y="3897630"/>
            <a:chExt cx="12097890" cy="1284139"/>
          </a:xfrm>
        </p:grpSpPr>
        <p:sp>
          <p:nvSpPr>
            <p:cNvPr id="7" name="Google Shape;238;p22">
              <a:extLst>
                <a:ext uri="{FF2B5EF4-FFF2-40B4-BE49-F238E27FC236}">
                  <a16:creationId xmlns:a16="http://schemas.microsoft.com/office/drawing/2014/main" id="{415C2D6C-C402-4152-9ADB-4D687773E942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39;p22">
              <a:extLst>
                <a:ext uri="{FF2B5EF4-FFF2-40B4-BE49-F238E27FC236}">
                  <a16:creationId xmlns:a16="http://schemas.microsoft.com/office/drawing/2014/main" id="{ACD3E092-7F8E-44C4-B8C8-EE305ECA2927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;p22">
              <a:extLst>
                <a:ext uri="{FF2B5EF4-FFF2-40B4-BE49-F238E27FC236}">
                  <a16:creationId xmlns:a16="http://schemas.microsoft.com/office/drawing/2014/main" id="{BF1E22B0-E3DB-424B-9794-BAFF6ADBDB22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" name="Google Shape;244;p22">
            <a:extLst>
              <a:ext uri="{FF2B5EF4-FFF2-40B4-BE49-F238E27FC236}">
                <a16:creationId xmlns:a16="http://schemas.microsoft.com/office/drawing/2014/main" id="{071D5DC8-B2D6-449C-94E5-F148CABFDB6D}"/>
              </a:ext>
            </a:extLst>
          </p:cNvPr>
          <p:cNvCxnSpPr/>
          <p:nvPr userDrawn="1"/>
        </p:nvCxnSpPr>
        <p:spPr>
          <a:xfrm>
            <a:off x="830249" y="6447252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Plassholder for innhold 11">
            <a:extLst>
              <a:ext uri="{FF2B5EF4-FFF2-40B4-BE49-F238E27FC236}">
                <a16:creationId xmlns:a16="http://schemas.microsoft.com/office/drawing/2014/main" id="{3B406A93-623F-44F5-8A54-D84DA7B8D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3787"/>
            <a:ext cx="10515600" cy="5353176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999988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37;p22">
            <a:extLst>
              <a:ext uri="{FF2B5EF4-FFF2-40B4-BE49-F238E27FC236}">
                <a16:creationId xmlns:a16="http://schemas.microsoft.com/office/drawing/2014/main" id="{A58ABD0F-31AA-4353-A872-9CD1981E90F8}"/>
              </a:ext>
            </a:extLst>
          </p:cNvPr>
          <p:cNvGrpSpPr/>
          <p:nvPr userDrawn="1"/>
        </p:nvGrpSpPr>
        <p:grpSpPr>
          <a:xfrm>
            <a:off x="838199" y="1239684"/>
            <a:ext cx="10531503" cy="45719"/>
            <a:chOff x="80039" y="3897630"/>
            <a:chExt cx="12097890" cy="1284139"/>
          </a:xfrm>
        </p:grpSpPr>
        <p:sp>
          <p:nvSpPr>
            <p:cNvPr id="7" name="Google Shape;238;p22">
              <a:extLst>
                <a:ext uri="{FF2B5EF4-FFF2-40B4-BE49-F238E27FC236}">
                  <a16:creationId xmlns:a16="http://schemas.microsoft.com/office/drawing/2014/main" id="{55BC954D-59D4-4020-87F5-FF2F27A6384E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39;p22">
              <a:extLst>
                <a:ext uri="{FF2B5EF4-FFF2-40B4-BE49-F238E27FC236}">
                  <a16:creationId xmlns:a16="http://schemas.microsoft.com/office/drawing/2014/main" id="{B7BC21A1-408C-4E10-9A5F-0B1121CDE47F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;p22">
              <a:extLst>
                <a:ext uri="{FF2B5EF4-FFF2-40B4-BE49-F238E27FC236}">
                  <a16:creationId xmlns:a16="http://schemas.microsoft.com/office/drawing/2014/main" id="{FFAA665E-C0CD-40EF-ABA0-D2EE3EE8DE59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241;p22">
            <a:extLst>
              <a:ext uri="{FF2B5EF4-FFF2-40B4-BE49-F238E27FC236}">
                <a16:creationId xmlns:a16="http://schemas.microsoft.com/office/drawing/2014/main" id="{38718676-A5DE-4857-A497-46F0BA8AD7FA}"/>
              </a:ext>
            </a:extLst>
          </p:cNvPr>
          <p:cNvGrpSpPr/>
          <p:nvPr userDrawn="1"/>
        </p:nvGrpSpPr>
        <p:grpSpPr>
          <a:xfrm>
            <a:off x="838199" y="5964962"/>
            <a:ext cx="391930" cy="391929"/>
            <a:chOff x="1861332" y="2340139"/>
            <a:chExt cx="1306808" cy="1306806"/>
          </a:xfrm>
        </p:grpSpPr>
        <p:sp>
          <p:nvSpPr>
            <p:cNvPr id="11" name="Google Shape;242;p22">
              <a:extLst>
                <a:ext uri="{FF2B5EF4-FFF2-40B4-BE49-F238E27FC236}">
                  <a16:creationId xmlns:a16="http://schemas.microsoft.com/office/drawing/2014/main" id="{4CC2843C-E8C6-4E2F-B73E-B144BE4CA9CD}"/>
                </a:ext>
              </a:extLst>
            </p:cNvPr>
            <p:cNvSpPr/>
            <p:nvPr/>
          </p:nvSpPr>
          <p:spPr>
            <a:xfrm>
              <a:off x="2139885" y="2516957"/>
              <a:ext cx="688156" cy="999241"/>
            </a:xfrm>
            <a:custGeom>
              <a:avLst/>
              <a:gdLst/>
              <a:ahLst/>
              <a:cxnLst/>
              <a:rect l="l" t="t" r="r" b="b"/>
              <a:pathLst>
                <a:path w="688156" h="999241" extrusionOk="0">
                  <a:moveTo>
                    <a:pt x="0" y="329938"/>
                  </a:moveTo>
                  <a:lnTo>
                    <a:pt x="311084" y="970961"/>
                  </a:lnTo>
                  <a:lnTo>
                    <a:pt x="348791" y="999241"/>
                  </a:lnTo>
                  <a:lnTo>
                    <a:pt x="433633" y="886119"/>
                  </a:lnTo>
                  <a:lnTo>
                    <a:pt x="678729" y="452486"/>
                  </a:lnTo>
                  <a:lnTo>
                    <a:pt x="688156" y="263950"/>
                  </a:lnTo>
                  <a:lnTo>
                    <a:pt x="612742" y="141402"/>
                  </a:lnTo>
                  <a:lnTo>
                    <a:pt x="490193" y="47134"/>
                  </a:lnTo>
                  <a:lnTo>
                    <a:pt x="320511" y="0"/>
                  </a:lnTo>
                  <a:lnTo>
                    <a:pt x="179109" y="37707"/>
                  </a:lnTo>
                  <a:lnTo>
                    <a:pt x="84841" y="11312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243;p22">
              <a:extLst>
                <a:ext uri="{FF2B5EF4-FFF2-40B4-BE49-F238E27FC236}">
                  <a16:creationId xmlns:a16="http://schemas.microsoft.com/office/drawing/2014/main" id="{C16260EC-FFF0-4AB2-B49E-79CDAED4D10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61332" y="2340139"/>
              <a:ext cx="1306808" cy="130680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" name="Google Shape;244;p22">
            <a:extLst>
              <a:ext uri="{FF2B5EF4-FFF2-40B4-BE49-F238E27FC236}">
                <a16:creationId xmlns:a16="http://schemas.microsoft.com/office/drawing/2014/main" id="{7FBB7293-385E-4D0D-8438-50C833E4CA1F}"/>
              </a:ext>
            </a:extLst>
          </p:cNvPr>
          <p:cNvCxnSpPr/>
          <p:nvPr userDrawn="1"/>
        </p:nvCxnSpPr>
        <p:spPr>
          <a:xfrm>
            <a:off x="838200" y="5936127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245;p22">
            <a:extLst>
              <a:ext uri="{FF2B5EF4-FFF2-40B4-BE49-F238E27FC236}">
                <a16:creationId xmlns:a16="http://schemas.microsoft.com/office/drawing/2014/main" id="{82FA5D6F-EB17-487D-B457-2434BDA1ED6F}"/>
              </a:ext>
            </a:extLst>
          </p:cNvPr>
          <p:cNvSpPr txBox="1"/>
          <p:nvPr userDrawn="1"/>
        </p:nvSpPr>
        <p:spPr>
          <a:xfrm>
            <a:off x="1118954" y="6025260"/>
            <a:ext cx="1023484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68"/>
              </a:buClr>
              <a:buSzPts val="1800"/>
              <a:buFont typeface="Calibri"/>
              <a:buNone/>
            </a:pPr>
            <a:r>
              <a:rPr lang="nn-NO" sz="1800" b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www.vestforsk.no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Postboks 163,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6851 Sogndal   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Tlf.: 906 33 600  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 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                      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@vestforsk.no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</a:t>
            </a:r>
            <a:endParaRPr dirty="0"/>
          </a:p>
        </p:txBody>
      </p:sp>
      <p:pic>
        <p:nvPicPr>
          <p:cNvPr id="15" name="Google Shape;104;p14">
            <a:extLst>
              <a:ext uri="{FF2B5EF4-FFF2-40B4-BE49-F238E27FC236}">
                <a16:creationId xmlns:a16="http://schemas.microsoft.com/office/drawing/2014/main" id="{55808C13-E432-417A-9567-F9ACA90C528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880501" y="646663"/>
            <a:ext cx="2489201" cy="29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Bilde 18" descr="Et bilde som inneholder klokke, tegning&#10;&#10;Automatisk generert beskrivelse">
            <a:extLst>
              <a:ext uri="{FF2B5EF4-FFF2-40B4-BE49-F238E27FC236}">
                <a16:creationId xmlns:a16="http://schemas.microsoft.com/office/drawing/2014/main" id="{2F13074E-191E-4B0E-A850-818C43DB7C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83" y="6025260"/>
            <a:ext cx="341723" cy="341723"/>
          </a:xfrm>
          <a:prstGeom prst="rect">
            <a:avLst/>
          </a:prstGeom>
        </p:spPr>
      </p:pic>
      <p:pic>
        <p:nvPicPr>
          <p:cNvPr id="21" name="Bilde 20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AEE7A78E-DDBB-438E-8BD8-6D496962AE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57" y="6025260"/>
            <a:ext cx="341724" cy="341724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8B9C4E0-438E-4BEE-9B6B-6980F009BE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32" y="6025260"/>
            <a:ext cx="341724" cy="341724"/>
          </a:xfrm>
          <a:prstGeom prst="rect">
            <a:avLst/>
          </a:prstGeom>
        </p:spPr>
      </p:pic>
      <p:pic>
        <p:nvPicPr>
          <p:cNvPr id="17" name="Bilde 16" descr="Et bilde som inneholder utendørs, snø, fjell, gå på ski&#10;&#10;Automatisk generert beskrivelse">
            <a:extLst>
              <a:ext uri="{FF2B5EF4-FFF2-40B4-BE49-F238E27FC236}">
                <a16:creationId xmlns:a16="http://schemas.microsoft.com/office/drawing/2014/main" id="{37C61A68-4803-4D3C-BFFE-AB2EB692F4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274385"/>
            <a:ext cx="5257801" cy="35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9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6;p14">
            <a:extLst>
              <a:ext uri="{FF2B5EF4-FFF2-40B4-BE49-F238E27FC236}">
                <a16:creationId xmlns:a16="http://schemas.microsoft.com/office/drawing/2014/main" id="{B22FCB58-66AE-4620-A355-4E77913E2A03}"/>
              </a:ext>
            </a:extLst>
          </p:cNvPr>
          <p:cNvSpPr txBox="1"/>
          <p:nvPr userDrawn="1"/>
        </p:nvSpPr>
        <p:spPr>
          <a:xfrm>
            <a:off x="1510551" y="2156688"/>
            <a:ext cx="5127523" cy="2532212"/>
          </a:xfrm>
          <a:prstGeom prst="rect">
            <a:avLst/>
          </a:prstGeom>
          <a:solidFill>
            <a:srgbClr val="E89363"/>
          </a:solidFill>
          <a:ln>
            <a:noFill/>
          </a:ln>
        </p:spPr>
        <p:txBody>
          <a:bodyPr spcFirstLastPara="1" wrap="square" lIns="360000" tIns="360000" rIns="360000" bIns="360000" anchor="t" anchorCtr="0">
            <a:noAutofit/>
          </a:bodyPr>
          <a:lstStyle/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BE"/>
              </a:buClr>
              <a:buSzPts val="2000"/>
            </a:pPr>
            <a:endParaRPr lang="nn-NO" sz="2000" dirty="0"/>
          </a:p>
        </p:txBody>
      </p:sp>
      <p:pic>
        <p:nvPicPr>
          <p:cNvPr id="14" name="Google Shape;104;p14">
            <a:extLst>
              <a:ext uri="{FF2B5EF4-FFF2-40B4-BE49-F238E27FC236}">
                <a16:creationId xmlns:a16="http://schemas.microsoft.com/office/drawing/2014/main" id="{E1C02F80-CC66-4CEC-8EFE-70D51A96482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77630" y="5569633"/>
            <a:ext cx="2489201" cy="29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e 14">
            <a:extLst>
              <a:ext uri="{FF2B5EF4-FFF2-40B4-BE49-F238E27FC236}">
                <a16:creationId xmlns:a16="http://schemas.microsoft.com/office/drawing/2014/main" id="{D51A27DC-C852-443A-8533-8EDA401510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38074" y="2159670"/>
            <a:ext cx="4126004" cy="2532212"/>
          </a:xfrm>
          <a:prstGeom prst="rect">
            <a:avLst/>
          </a:prstGeom>
        </p:spPr>
      </p:pic>
      <p:sp>
        <p:nvSpPr>
          <p:cNvPr id="10" name="Tittel 9">
            <a:extLst>
              <a:ext uri="{FF2B5EF4-FFF2-40B4-BE49-F238E27FC236}">
                <a16:creationId xmlns:a16="http://schemas.microsoft.com/office/drawing/2014/main" id="{1E9398D4-EB04-8A4C-B993-08651C0BE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5828" y="2377056"/>
            <a:ext cx="4738451" cy="63556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b-NO" dirty="0"/>
              <a:t>Tittel på foredraget</a:t>
            </a:r>
          </a:p>
        </p:txBody>
      </p:sp>
      <p:sp>
        <p:nvSpPr>
          <p:cNvPr id="12" name="Plassholder for tekst 11">
            <a:extLst>
              <a:ext uri="{FF2B5EF4-FFF2-40B4-BE49-F238E27FC236}">
                <a16:creationId xmlns:a16="http://schemas.microsoft.com/office/drawing/2014/main" id="{F8E99178-8A03-D346-848E-C1A536EAE7F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5138" y="3232991"/>
            <a:ext cx="4738687" cy="1456484"/>
          </a:xfrm>
          <a:prstGeom prst="rect">
            <a:avLst/>
          </a:prstGeom>
        </p:spPr>
        <p:txBody>
          <a:bodyPr/>
          <a:lstStyle>
            <a:lvl1pPr marL="0" marR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BE"/>
              </a:buClr>
              <a:buSzPts val="2000"/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FFBE"/>
              </a:buClr>
              <a:buSzPts val="2000"/>
            </a:pPr>
            <a:r>
              <a:rPr lang="nn-NO" sz="2000" b="0" i="0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Eventuell ekstra info om prosjekt m.m.</a:t>
            </a:r>
            <a:endParaRPr lang="nn-NO" sz="2000" dirty="0"/>
          </a:p>
        </p:txBody>
      </p:sp>
    </p:spTree>
    <p:extLst>
      <p:ext uri="{BB962C8B-B14F-4D97-AF65-F5344CB8AC3E}">
        <p14:creationId xmlns:p14="http://schemas.microsoft.com/office/powerpoint/2010/main" val="315823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innhold 9">
            <a:extLst>
              <a:ext uri="{FF2B5EF4-FFF2-40B4-BE49-F238E27FC236}">
                <a16:creationId xmlns:a16="http://schemas.microsoft.com/office/drawing/2014/main" id="{4506BF96-8C7A-4AF6-BB57-DC3EB79E85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9340"/>
            <a:ext cx="5181600" cy="45276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7" name="Google Shape;237;p22">
            <a:extLst>
              <a:ext uri="{FF2B5EF4-FFF2-40B4-BE49-F238E27FC236}">
                <a16:creationId xmlns:a16="http://schemas.microsoft.com/office/drawing/2014/main" id="{9B9BA1F1-48B9-4E93-82CE-55FA17D06F0D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8" name="Google Shape;238;p22">
              <a:extLst>
                <a:ext uri="{FF2B5EF4-FFF2-40B4-BE49-F238E27FC236}">
                  <a16:creationId xmlns:a16="http://schemas.microsoft.com/office/drawing/2014/main" id="{8965C236-BF25-49FE-874C-A2474A822ACB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39;p22">
              <a:extLst>
                <a:ext uri="{FF2B5EF4-FFF2-40B4-BE49-F238E27FC236}">
                  <a16:creationId xmlns:a16="http://schemas.microsoft.com/office/drawing/2014/main" id="{2688BD60-8D7F-4803-85CA-63355AACA0B7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40;p22">
              <a:extLst>
                <a:ext uri="{FF2B5EF4-FFF2-40B4-BE49-F238E27FC236}">
                  <a16:creationId xmlns:a16="http://schemas.microsoft.com/office/drawing/2014/main" id="{4980798F-8313-4876-83E1-A82D10038066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1" name="Google Shape;244;p22">
            <a:extLst>
              <a:ext uri="{FF2B5EF4-FFF2-40B4-BE49-F238E27FC236}">
                <a16:creationId xmlns:a16="http://schemas.microsoft.com/office/drawing/2014/main" id="{4A7F4875-D3F6-4963-8986-56A295F74840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oogle Shape;104;p14">
            <a:extLst>
              <a:ext uri="{FF2B5EF4-FFF2-40B4-BE49-F238E27FC236}">
                <a16:creationId xmlns:a16="http://schemas.microsoft.com/office/drawing/2014/main" id="{5F0CE12C-5EB3-49C9-A43F-FD392DEC4E5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80501" y="708655"/>
            <a:ext cx="2489201" cy="29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ttel 1">
            <a:extLst>
              <a:ext uri="{FF2B5EF4-FFF2-40B4-BE49-F238E27FC236}">
                <a16:creationId xmlns:a16="http://schemas.microsoft.com/office/drawing/2014/main" id="{A62B3EFC-AC04-4B7F-AAAD-A06E66FF8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24" name="Plassholder for innhold 2">
            <a:extLst>
              <a:ext uri="{FF2B5EF4-FFF2-40B4-BE49-F238E27FC236}">
                <a16:creationId xmlns:a16="http://schemas.microsoft.com/office/drawing/2014/main" id="{9085CD70-F090-4DB7-BEFD-921674EFBE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5"/>
            <a:ext cx="5181600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788663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-mal for VF 2020 - nor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237;p22">
            <a:extLst>
              <a:ext uri="{FF2B5EF4-FFF2-40B4-BE49-F238E27FC236}">
                <a16:creationId xmlns:a16="http://schemas.microsoft.com/office/drawing/2014/main" id="{B9179C35-0FA3-44E0-88AC-919B97F2433D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7" name="Google Shape;238;p22">
              <a:extLst>
                <a:ext uri="{FF2B5EF4-FFF2-40B4-BE49-F238E27FC236}">
                  <a16:creationId xmlns:a16="http://schemas.microsoft.com/office/drawing/2014/main" id="{BE16B5C0-E83D-48A1-8FEE-8099C2935D5C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39;p22">
              <a:extLst>
                <a:ext uri="{FF2B5EF4-FFF2-40B4-BE49-F238E27FC236}">
                  <a16:creationId xmlns:a16="http://schemas.microsoft.com/office/drawing/2014/main" id="{132C779F-9A9B-4AF1-B853-43B4101C4B3E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40;p22">
              <a:extLst>
                <a:ext uri="{FF2B5EF4-FFF2-40B4-BE49-F238E27FC236}">
                  <a16:creationId xmlns:a16="http://schemas.microsoft.com/office/drawing/2014/main" id="{90519186-E9C6-4B06-A779-151B73576E54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" name="Google Shape;244;p22">
            <a:extLst>
              <a:ext uri="{FF2B5EF4-FFF2-40B4-BE49-F238E27FC236}">
                <a16:creationId xmlns:a16="http://schemas.microsoft.com/office/drawing/2014/main" id="{5DA8A855-4F78-4635-BAC5-F2F6C51A5E6B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" name="Google Shape;104;p14">
            <a:extLst>
              <a:ext uri="{FF2B5EF4-FFF2-40B4-BE49-F238E27FC236}">
                <a16:creationId xmlns:a16="http://schemas.microsoft.com/office/drawing/2014/main" id="{BBD7B1FB-D6E8-42FB-ADED-68AE9504DB8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80501" y="708655"/>
            <a:ext cx="2489201" cy="2910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ittel 1">
            <a:extLst>
              <a:ext uri="{FF2B5EF4-FFF2-40B4-BE49-F238E27FC236}">
                <a16:creationId xmlns:a16="http://schemas.microsoft.com/office/drawing/2014/main" id="{F5E82CD3-A129-43B5-9CE1-269AA4140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23" name="Plassholder for innhold 2">
            <a:extLst>
              <a:ext uri="{FF2B5EF4-FFF2-40B4-BE49-F238E27FC236}">
                <a16:creationId xmlns:a16="http://schemas.microsoft.com/office/drawing/2014/main" id="{6B5B8351-CCCF-43E3-BE47-663DF0965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42825"/>
            <a:ext cx="10531501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029203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237;p22">
            <a:extLst>
              <a:ext uri="{FF2B5EF4-FFF2-40B4-BE49-F238E27FC236}">
                <a16:creationId xmlns:a16="http://schemas.microsoft.com/office/drawing/2014/main" id="{1D4B9123-92DB-4D11-9896-C9B2C3E568CC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1" name="Google Shape;238;p22">
              <a:extLst>
                <a:ext uri="{FF2B5EF4-FFF2-40B4-BE49-F238E27FC236}">
                  <a16:creationId xmlns:a16="http://schemas.microsoft.com/office/drawing/2014/main" id="{48F1CDFF-4E8A-4F7D-9A20-CF11B7CDE966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39;p22">
              <a:extLst>
                <a:ext uri="{FF2B5EF4-FFF2-40B4-BE49-F238E27FC236}">
                  <a16:creationId xmlns:a16="http://schemas.microsoft.com/office/drawing/2014/main" id="{F3809A1D-A14D-48CF-BCEC-467E7056992A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0;p22">
              <a:extLst>
                <a:ext uri="{FF2B5EF4-FFF2-40B4-BE49-F238E27FC236}">
                  <a16:creationId xmlns:a16="http://schemas.microsoft.com/office/drawing/2014/main" id="{D4E1B28B-A1EF-4DF5-A1D0-0E8AFA4E4AE7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" name="Google Shape;244;p22">
            <a:extLst>
              <a:ext uri="{FF2B5EF4-FFF2-40B4-BE49-F238E27FC236}">
                <a16:creationId xmlns:a16="http://schemas.microsoft.com/office/drawing/2014/main" id="{BE9A16F4-308B-41EC-B210-2E73CBBD518B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04;p14">
            <a:extLst>
              <a:ext uri="{FF2B5EF4-FFF2-40B4-BE49-F238E27FC236}">
                <a16:creationId xmlns:a16="http://schemas.microsoft.com/office/drawing/2014/main" id="{DD6F3E97-4500-4486-815D-186BC9A9788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80501" y="708655"/>
            <a:ext cx="2489201" cy="29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4E27D6D-517F-47F4-BF04-B98D8EEB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FD2FB492-B966-4E54-B7DA-373531C2D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42825"/>
            <a:ext cx="10531501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96448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ssholder for innhold 9">
            <a:extLst>
              <a:ext uri="{FF2B5EF4-FFF2-40B4-BE49-F238E27FC236}">
                <a16:creationId xmlns:a16="http://schemas.microsoft.com/office/drawing/2014/main" id="{A01FF2C3-EDE1-4E05-99D7-32B64DC202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49340"/>
            <a:ext cx="5181600" cy="45276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grpSp>
        <p:nvGrpSpPr>
          <p:cNvPr id="10" name="Google Shape;237;p22">
            <a:extLst>
              <a:ext uri="{FF2B5EF4-FFF2-40B4-BE49-F238E27FC236}">
                <a16:creationId xmlns:a16="http://schemas.microsoft.com/office/drawing/2014/main" id="{1D4B9123-92DB-4D11-9896-C9B2C3E568CC}"/>
              </a:ext>
            </a:extLst>
          </p:cNvPr>
          <p:cNvGrpSpPr/>
          <p:nvPr userDrawn="1"/>
        </p:nvGrpSpPr>
        <p:grpSpPr>
          <a:xfrm>
            <a:off x="838199" y="1301676"/>
            <a:ext cx="10531503" cy="45719"/>
            <a:chOff x="80039" y="3897630"/>
            <a:chExt cx="12097890" cy="1284139"/>
          </a:xfrm>
        </p:grpSpPr>
        <p:sp>
          <p:nvSpPr>
            <p:cNvPr id="11" name="Google Shape;238;p22">
              <a:extLst>
                <a:ext uri="{FF2B5EF4-FFF2-40B4-BE49-F238E27FC236}">
                  <a16:creationId xmlns:a16="http://schemas.microsoft.com/office/drawing/2014/main" id="{48F1CDFF-4E8A-4F7D-9A20-CF11B7CDE966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239;p22">
              <a:extLst>
                <a:ext uri="{FF2B5EF4-FFF2-40B4-BE49-F238E27FC236}">
                  <a16:creationId xmlns:a16="http://schemas.microsoft.com/office/drawing/2014/main" id="{F3809A1D-A14D-48CF-BCEC-467E7056992A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240;p22">
              <a:extLst>
                <a:ext uri="{FF2B5EF4-FFF2-40B4-BE49-F238E27FC236}">
                  <a16:creationId xmlns:a16="http://schemas.microsoft.com/office/drawing/2014/main" id="{D4E1B28B-A1EF-4DF5-A1D0-0E8AFA4E4AE7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4" name="Google Shape;244;p22">
            <a:extLst>
              <a:ext uri="{FF2B5EF4-FFF2-40B4-BE49-F238E27FC236}">
                <a16:creationId xmlns:a16="http://schemas.microsoft.com/office/drawing/2014/main" id="{BE9A16F4-308B-41EC-B210-2E73CBBD518B}"/>
              </a:ext>
            </a:extLst>
          </p:cNvPr>
          <p:cNvCxnSpPr/>
          <p:nvPr userDrawn="1"/>
        </p:nvCxnSpPr>
        <p:spPr>
          <a:xfrm>
            <a:off x="845949" y="6315829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" name="Google Shape;104;p14">
            <a:extLst>
              <a:ext uri="{FF2B5EF4-FFF2-40B4-BE49-F238E27FC236}">
                <a16:creationId xmlns:a16="http://schemas.microsoft.com/office/drawing/2014/main" id="{DD6F3E97-4500-4486-815D-186BC9A9788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8880501" y="708655"/>
            <a:ext cx="2489201" cy="29107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ittel 1">
            <a:extLst>
              <a:ext uri="{FF2B5EF4-FFF2-40B4-BE49-F238E27FC236}">
                <a16:creationId xmlns:a16="http://schemas.microsoft.com/office/drawing/2014/main" id="{C4E27D6D-517F-47F4-BF04-B98D8EEBF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936551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  <a:endParaRPr lang="nn-NO" dirty="0"/>
          </a:p>
        </p:txBody>
      </p:sp>
      <p:sp>
        <p:nvSpPr>
          <p:cNvPr id="17" name="Plassholder for innhold 2">
            <a:extLst>
              <a:ext uri="{FF2B5EF4-FFF2-40B4-BE49-F238E27FC236}">
                <a16:creationId xmlns:a16="http://schemas.microsoft.com/office/drawing/2014/main" id="{FD2FB492-B966-4E54-B7DA-373531C2D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42825"/>
            <a:ext cx="5181600" cy="4534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728704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37;p22">
            <a:extLst>
              <a:ext uri="{FF2B5EF4-FFF2-40B4-BE49-F238E27FC236}">
                <a16:creationId xmlns:a16="http://schemas.microsoft.com/office/drawing/2014/main" id="{B9E8A74C-2F1D-43CA-85E7-E8DA16D93977}"/>
              </a:ext>
            </a:extLst>
          </p:cNvPr>
          <p:cNvGrpSpPr/>
          <p:nvPr userDrawn="1"/>
        </p:nvGrpSpPr>
        <p:grpSpPr>
          <a:xfrm>
            <a:off x="830248" y="673149"/>
            <a:ext cx="10531503" cy="45719"/>
            <a:chOff x="80039" y="3897630"/>
            <a:chExt cx="12097890" cy="1284139"/>
          </a:xfrm>
        </p:grpSpPr>
        <p:sp>
          <p:nvSpPr>
            <p:cNvPr id="7" name="Google Shape;238;p22">
              <a:extLst>
                <a:ext uri="{FF2B5EF4-FFF2-40B4-BE49-F238E27FC236}">
                  <a16:creationId xmlns:a16="http://schemas.microsoft.com/office/drawing/2014/main" id="{415C2D6C-C402-4152-9ADB-4D687773E942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39;p22">
              <a:extLst>
                <a:ext uri="{FF2B5EF4-FFF2-40B4-BE49-F238E27FC236}">
                  <a16:creationId xmlns:a16="http://schemas.microsoft.com/office/drawing/2014/main" id="{ACD3E092-7F8E-44C4-B8C8-EE305ECA2927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;p22">
              <a:extLst>
                <a:ext uri="{FF2B5EF4-FFF2-40B4-BE49-F238E27FC236}">
                  <a16:creationId xmlns:a16="http://schemas.microsoft.com/office/drawing/2014/main" id="{BF1E22B0-E3DB-424B-9794-BAFF6ADBDB22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0" name="Google Shape;244;p22">
            <a:extLst>
              <a:ext uri="{FF2B5EF4-FFF2-40B4-BE49-F238E27FC236}">
                <a16:creationId xmlns:a16="http://schemas.microsoft.com/office/drawing/2014/main" id="{071D5DC8-B2D6-449C-94E5-F148CABFDB6D}"/>
              </a:ext>
            </a:extLst>
          </p:cNvPr>
          <p:cNvCxnSpPr/>
          <p:nvPr userDrawn="1"/>
        </p:nvCxnSpPr>
        <p:spPr>
          <a:xfrm>
            <a:off x="830249" y="6447252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" name="Plassholder for innhold 11">
            <a:extLst>
              <a:ext uri="{FF2B5EF4-FFF2-40B4-BE49-F238E27FC236}">
                <a16:creationId xmlns:a16="http://schemas.microsoft.com/office/drawing/2014/main" id="{3B406A93-623F-44F5-8A54-D84DA7B8D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3787"/>
            <a:ext cx="10515600" cy="5353176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2484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237;p22">
            <a:extLst>
              <a:ext uri="{FF2B5EF4-FFF2-40B4-BE49-F238E27FC236}">
                <a16:creationId xmlns:a16="http://schemas.microsoft.com/office/drawing/2014/main" id="{A58ABD0F-31AA-4353-A872-9CD1981E90F8}"/>
              </a:ext>
            </a:extLst>
          </p:cNvPr>
          <p:cNvGrpSpPr/>
          <p:nvPr userDrawn="1"/>
        </p:nvGrpSpPr>
        <p:grpSpPr>
          <a:xfrm>
            <a:off x="838199" y="1239684"/>
            <a:ext cx="10531503" cy="45719"/>
            <a:chOff x="80039" y="3897630"/>
            <a:chExt cx="12097890" cy="1284139"/>
          </a:xfrm>
        </p:grpSpPr>
        <p:sp>
          <p:nvSpPr>
            <p:cNvPr id="7" name="Google Shape;238;p22">
              <a:extLst>
                <a:ext uri="{FF2B5EF4-FFF2-40B4-BE49-F238E27FC236}">
                  <a16:creationId xmlns:a16="http://schemas.microsoft.com/office/drawing/2014/main" id="{55BC954D-59D4-4020-87F5-FF2F27A6384E}"/>
                </a:ext>
              </a:extLst>
            </p:cNvPr>
            <p:cNvSpPr txBox="1"/>
            <p:nvPr/>
          </p:nvSpPr>
          <p:spPr>
            <a:xfrm>
              <a:off x="80039" y="3897630"/>
              <a:ext cx="4032630" cy="1284139"/>
            </a:xfrm>
            <a:prstGeom prst="rect">
              <a:avLst/>
            </a:prstGeom>
            <a:solidFill>
              <a:srgbClr val="21CDB1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239;p22">
              <a:extLst>
                <a:ext uri="{FF2B5EF4-FFF2-40B4-BE49-F238E27FC236}">
                  <a16:creationId xmlns:a16="http://schemas.microsoft.com/office/drawing/2014/main" id="{B7BC21A1-408C-4E10-9A5F-0B1121CDE47F}"/>
                </a:ext>
              </a:extLst>
            </p:cNvPr>
            <p:cNvSpPr txBox="1"/>
            <p:nvPr/>
          </p:nvSpPr>
          <p:spPr>
            <a:xfrm>
              <a:off x="4112669" y="3897630"/>
              <a:ext cx="4032630" cy="1284139"/>
            </a:xfrm>
            <a:prstGeom prst="rect">
              <a:avLst/>
            </a:prstGeom>
            <a:solidFill>
              <a:srgbClr val="F98054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" name="Google Shape;240;p22">
              <a:extLst>
                <a:ext uri="{FF2B5EF4-FFF2-40B4-BE49-F238E27FC236}">
                  <a16:creationId xmlns:a16="http://schemas.microsoft.com/office/drawing/2014/main" id="{FFAA665E-C0CD-40EF-ABA0-D2EE3EE8DE59}"/>
                </a:ext>
              </a:extLst>
            </p:cNvPr>
            <p:cNvSpPr txBox="1"/>
            <p:nvPr/>
          </p:nvSpPr>
          <p:spPr>
            <a:xfrm>
              <a:off x="8145299" y="3897630"/>
              <a:ext cx="4032630" cy="1284139"/>
            </a:xfrm>
            <a:prstGeom prst="rect">
              <a:avLst/>
            </a:prstGeom>
            <a:solidFill>
              <a:srgbClr val="FDB05A"/>
            </a:solidFill>
            <a:ln>
              <a:noFill/>
            </a:ln>
          </p:spPr>
          <p:txBody>
            <a:bodyPr spcFirstLastPara="1" wrap="square" lIns="180000" tIns="180000" rIns="180000" bIns="18000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E0FF00"/>
                </a:buClr>
                <a:buSzPts val="1600"/>
                <a:buFont typeface="Arial"/>
                <a:buNone/>
              </a:pPr>
              <a:endParaRPr sz="16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" name="Google Shape;241;p22">
            <a:extLst>
              <a:ext uri="{FF2B5EF4-FFF2-40B4-BE49-F238E27FC236}">
                <a16:creationId xmlns:a16="http://schemas.microsoft.com/office/drawing/2014/main" id="{38718676-A5DE-4857-A497-46F0BA8AD7FA}"/>
              </a:ext>
            </a:extLst>
          </p:cNvPr>
          <p:cNvGrpSpPr/>
          <p:nvPr userDrawn="1"/>
        </p:nvGrpSpPr>
        <p:grpSpPr>
          <a:xfrm>
            <a:off x="838199" y="5964962"/>
            <a:ext cx="391930" cy="391929"/>
            <a:chOff x="1861332" y="2340139"/>
            <a:chExt cx="1306808" cy="1306806"/>
          </a:xfrm>
        </p:grpSpPr>
        <p:sp>
          <p:nvSpPr>
            <p:cNvPr id="11" name="Google Shape;242;p22">
              <a:extLst>
                <a:ext uri="{FF2B5EF4-FFF2-40B4-BE49-F238E27FC236}">
                  <a16:creationId xmlns:a16="http://schemas.microsoft.com/office/drawing/2014/main" id="{4CC2843C-E8C6-4E2F-B73E-B144BE4CA9CD}"/>
                </a:ext>
              </a:extLst>
            </p:cNvPr>
            <p:cNvSpPr/>
            <p:nvPr/>
          </p:nvSpPr>
          <p:spPr>
            <a:xfrm>
              <a:off x="2139885" y="2516957"/>
              <a:ext cx="688156" cy="999241"/>
            </a:xfrm>
            <a:custGeom>
              <a:avLst/>
              <a:gdLst/>
              <a:ahLst/>
              <a:cxnLst/>
              <a:rect l="l" t="t" r="r" b="b"/>
              <a:pathLst>
                <a:path w="688156" h="999241" extrusionOk="0">
                  <a:moveTo>
                    <a:pt x="0" y="329938"/>
                  </a:moveTo>
                  <a:lnTo>
                    <a:pt x="311084" y="970961"/>
                  </a:lnTo>
                  <a:lnTo>
                    <a:pt x="348791" y="999241"/>
                  </a:lnTo>
                  <a:lnTo>
                    <a:pt x="433633" y="886119"/>
                  </a:lnTo>
                  <a:lnTo>
                    <a:pt x="678729" y="452486"/>
                  </a:lnTo>
                  <a:lnTo>
                    <a:pt x="688156" y="263950"/>
                  </a:lnTo>
                  <a:lnTo>
                    <a:pt x="612742" y="141402"/>
                  </a:lnTo>
                  <a:lnTo>
                    <a:pt x="490193" y="47134"/>
                  </a:lnTo>
                  <a:lnTo>
                    <a:pt x="320511" y="0"/>
                  </a:lnTo>
                  <a:lnTo>
                    <a:pt x="179109" y="37707"/>
                  </a:lnTo>
                  <a:lnTo>
                    <a:pt x="84841" y="113121"/>
                  </a:ln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" name="Google Shape;243;p22">
              <a:extLst>
                <a:ext uri="{FF2B5EF4-FFF2-40B4-BE49-F238E27FC236}">
                  <a16:creationId xmlns:a16="http://schemas.microsoft.com/office/drawing/2014/main" id="{C16260EC-FFF0-4AB2-B49E-79CDAED4D10C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861332" y="2340139"/>
              <a:ext cx="1306808" cy="1306806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" name="Google Shape;244;p22">
            <a:extLst>
              <a:ext uri="{FF2B5EF4-FFF2-40B4-BE49-F238E27FC236}">
                <a16:creationId xmlns:a16="http://schemas.microsoft.com/office/drawing/2014/main" id="{7FBB7293-385E-4D0D-8438-50C833E4CA1F}"/>
              </a:ext>
            </a:extLst>
          </p:cNvPr>
          <p:cNvCxnSpPr/>
          <p:nvPr userDrawn="1"/>
        </p:nvCxnSpPr>
        <p:spPr>
          <a:xfrm>
            <a:off x="838200" y="5936127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245;p22">
            <a:extLst>
              <a:ext uri="{FF2B5EF4-FFF2-40B4-BE49-F238E27FC236}">
                <a16:creationId xmlns:a16="http://schemas.microsoft.com/office/drawing/2014/main" id="{82FA5D6F-EB17-487D-B457-2434BDA1ED6F}"/>
              </a:ext>
            </a:extLst>
          </p:cNvPr>
          <p:cNvSpPr txBox="1"/>
          <p:nvPr userDrawn="1"/>
        </p:nvSpPr>
        <p:spPr>
          <a:xfrm>
            <a:off x="1118954" y="6025260"/>
            <a:ext cx="10234846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4D68"/>
              </a:buClr>
              <a:buSzPts val="1800"/>
              <a:buFont typeface="Calibri"/>
              <a:buNone/>
            </a:pPr>
            <a:r>
              <a:rPr lang="nn-NO" sz="1800" b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www.vestforsk.no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Postboks 163,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6851 Sogndal   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Tlf.: 906 33 600  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 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                       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@vestforsk.no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  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</a:t>
            </a:r>
            <a:endParaRPr dirty="0"/>
          </a:p>
        </p:txBody>
      </p:sp>
      <p:pic>
        <p:nvPicPr>
          <p:cNvPr id="15" name="Google Shape;104;p14">
            <a:extLst>
              <a:ext uri="{FF2B5EF4-FFF2-40B4-BE49-F238E27FC236}">
                <a16:creationId xmlns:a16="http://schemas.microsoft.com/office/drawing/2014/main" id="{55808C13-E432-417A-9567-F9ACA90C528F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880501" y="646663"/>
            <a:ext cx="2489201" cy="29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Bilde 18" descr="Et bilde som inneholder klokke, tegning&#10;&#10;Automatisk generert beskrivelse">
            <a:extLst>
              <a:ext uri="{FF2B5EF4-FFF2-40B4-BE49-F238E27FC236}">
                <a16:creationId xmlns:a16="http://schemas.microsoft.com/office/drawing/2014/main" id="{2F13074E-191E-4B0E-A850-818C43DB7CA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4683" y="6025260"/>
            <a:ext cx="341723" cy="341723"/>
          </a:xfrm>
          <a:prstGeom prst="rect">
            <a:avLst/>
          </a:prstGeom>
        </p:spPr>
      </p:pic>
      <p:pic>
        <p:nvPicPr>
          <p:cNvPr id="21" name="Bilde 20" descr="Et bilde som inneholder tegning, klokke&#10;&#10;Automatisk generert beskrivelse">
            <a:extLst>
              <a:ext uri="{FF2B5EF4-FFF2-40B4-BE49-F238E27FC236}">
                <a16:creationId xmlns:a16="http://schemas.microsoft.com/office/drawing/2014/main" id="{AEE7A78E-DDBB-438E-8BD8-6D496962AE0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757" y="6025260"/>
            <a:ext cx="341724" cy="341724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98B9C4E0-438E-4BEE-9B6B-6980F009BEB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832" y="6025260"/>
            <a:ext cx="341724" cy="341724"/>
          </a:xfrm>
          <a:prstGeom prst="rect">
            <a:avLst/>
          </a:prstGeom>
        </p:spPr>
      </p:pic>
      <p:pic>
        <p:nvPicPr>
          <p:cNvPr id="17" name="Bilde 16" descr="Et bilde som inneholder utendørs, snø, fjell, gå på ski&#10;&#10;Automatisk generert beskrivelse">
            <a:extLst>
              <a:ext uri="{FF2B5EF4-FFF2-40B4-BE49-F238E27FC236}">
                <a16:creationId xmlns:a16="http://schemas.microsoft.com/office/drawing/2014/main" id="{37C61A68-4803-4D3C-BFFE-AB2EB692F49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8" y="2274385"/>
            <a:ext cx="5257801" cy="350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71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bord&#10;&#10;Automatisk generert beskrivelse">
            <a:extLst>
              <a:ext uri="{FF2B5EF4-FFF2-40B4-BE49-F238E27FC236}">
                <a16:creationId xmlns:a16="http://schemas.microsoft.com/office/drawing/2014/main" id="{6990BDE8-DA20-4C2E-B9B3-9A3A2D68AE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13608" y="2703628"/>
            <a:ext cx="6621897" cy="2508859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F4B8F185-7773-46D1-9FA4-3505DFA851CB}"/>
              </a:ext>
            </a:extLst>
          </p:cNvPr>
          <p:cNvSpPr txBox="1"/>
          <p:nvPr userDrawn="1"/>
        </p:nvSpPr>
        <p:spPr>
          <a:xfrm>
            <a:off x="5257485" y="3558512"/>
            <a:ext cx="1563077" cy="1254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0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Internasjonal</a:t>
            </a:r>
          </a:p>
          <a:p>
            <a:pPr algn="ctr"/>
            <a:r>
              <a:rPr lang="nb-NO" sz="12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nasjonal og lokal</a:t>
            </a:r>
          </a:p>
          <a:p>
            <a:pPr algn="ctr"/>
            <a:r>
              <a:rPr lang="nb-NO" sz="33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Sogndal</a:t>
            </a:r>
          </a:p>
          <a:p>
            <a:pPr algn="ctr"/>
            <a:r>
              <a:rPr lang="nb-NO" sz="1050" b="1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Campus Fosshaugane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81FB701-54A8-4D5F-A12D-6FF1010C9E53}"/>
              </a:ext>
            </a:extLst>
          </p:cNvPr>
          <p:cNvSpPr txBox="1"/>
          <p:nvPr userDrawn="1"/>
        </p:nvSpPr>
        <p:spPr>
          <a:xfrm>
            <a:off x="7439343" y="3573963"/>
            <a:ext cx="1570426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85%</a:t>
            </a:r>
          </a:p>
          <a:p>
            <a:pPr algn="ctr"/>
            <a:r>
              <a:rPr lang="nb-NO" sz="1300" b="1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oppdragsfinansiert</a:t>
            </a:r>
          </a:p>
          <a:p>
            <a:pPr algn="ctr"/>
            <a:r>
              <a:rPr lang="nb-NO" sz="105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Organisert som ei stifting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470232BC-7445-49A5-9B04-5C878A3865CC}"/>
              </a:ext>
            </a:extLst>
          </p:cNvPr>
          <p:cNvSpPr txBox="1"/>
          <p:nvPr userDrawn="1"/>
        </p:nvSpPr>
        <p:spPr>
          <a:xfrm>
            <a:off x="9548297" y="3583082"/>
            <a:ext cx="1563077" cy="1146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30+ </a:t>
            </a:r>
            <a:r>
              <a:rPr lang="nb-NO" sz="1400" b="1" dirty="0" err="1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medarbeidarar</a:t>
            </a:r>
            <a:endParaRPr lang="nb-NO" sz="1400" b="1" dirty="0">
              <a:solidFill>
                <a:srgbClr val="004D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nb-NO" sz="105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Tilsette </a:t>
            </a:r>
            <a:r>
              <a:rPr lang="nb-NO" sz="1050" dirty="0" err="1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frå</a:t>
            </a:r>
            <a:r>
              <a:rPr lang="nb-NO" sz="105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 land</a:t>
            </a:r>
          </a:p>
        </p:txBody>
      </p:sp>
      <p:sp>
        <p:nvSpPr>
          <p:cNvPr id="12" name="Google Shape;152;p18">
            <a:extLst>
              <a:ext uri="{FF2B5EF4-FFF2-40B4-BE49-F238E27FC236}">
                <a16:creationId xmlns:a16="http://schemas.microsoft.com/office/drawing/2014/main" id="{A5503EA4-30C5-4DD2-87DA-DCB92E28D3A0}"/>
              </a:ext>
            </a:extLst>
          </p:cNvPr>
          <p:cNvSpPr txBox="1"/>
          <p:nvPr userDrawn="1"/>
        </p:nvSpPr>
        <p:spPr>
          <a:xfrm>
            <a:off x="854513" y="2486622"/>
            <a:ext cx="3301614" cy="101304"/>
          </a:xfrm>
          <a:prstGeom prst="rect">
            <a:avLst/>
          </a:prstGeom>
          <a:solidFill>
            <a:srgbClr val="21CDB1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53;p18">
            <a:extLst>
              <a:ext uri="{FF2B5EF4-FFF2-40B4-BE49-F238E27FC236}">
                <a16:creationId xmlns:a16="http://schemas.microsoft.com/office/drawing/2014/main" id="{8C884994-B4EC-41E0-9952-53DE9F722638}"/>
              </a:ext>
            </a:extLst>
          </p:cNvPr>
          <p:cNvSpPr txBox="1"/>
          <p:nvPr userDrawn="1"/>
        </p:nvSpPr>
        <p:spPr>
          <a:xfrm>
            <a:off x="4446043" y="2486622"/>
            <a:ext cx="3312002" cy="101304"/>
          </a:xfrm>
          <a:prstGeom prst="rect">
            <a:avLst/>
          </a:prstGeom>
          <a:solidFill>
            <a:srgbClr val="F98054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54;p18">
            <a:extLst>
              <a:ext uri="{FF2B5EF4-FFF2-40B4-BE49-F238E27FC236}">
                <a16:creationId xmlns:a16="http://schemas.microsoft.com/office/drawing/2014/main" id="{D99A3FAA-FF5F-43EE-9663-D7BD1216F5B9}"/>
              </a:ext>
            </a:extLst>
          </p:cNvPr>
          <p:cNvSpPr txBox="1"/>
          <p:nvPr userDrawn="1"/>
        </p:nvSpPr>
        <p:spPr>
          <a:xfrm>
            <a:off x="8037574" y="2486622"/>
            <a:ext cx="3295689" cy="101304"/>
          </a:xfrm>
          <a:prstGeom prst="rect">
            <a:avLst/>
          </a:prstGeom>
          <a:solidFill>
            <a:srgbClr val="FDB05A"/>
          </a:solidFill>
          <a:ln>
            <a:noFill/>
          </a:ln>
        </p:spPr>
        <p:txBody>
          <a:bodyPr spcFirstLastPara="1" wrap="square" lIns="180000" tIns="180000" rIns="180000" bIns="1800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1600"/>
              <a:buFont typeface="Arial"/>
              <a:buNone/>
            </a:pPr>
            <a:endParaRPr sz="1600" b="0" i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8;p18">
            <a:extLst>
              <a:ext uri="{FF2B5EF4-FFF2-40B4-BE49-F238E27FC236}">
                <a16:creationId xmlns:a16="http://schemas.microsoft.com/office/drawing/2014/main" id="{0B5A7FB0-0063-4F46-AC47-1E6FB65EF37B}"/>
              </a:ext>
            </a:extLst>
          </p:cNvPr>
          <p:cNvSpPr txBox="1"/>
          <p:nvPr userDrawn="1"/>
        </p:nvSpPr>
        <p:spPr>
          <a:xfrm>
            <a:off x="828048" y="1999751"/>
            <a:ext cx="3342245" cy="3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2000"/>
              <a:buFont typeface="Arial"/>
              <a:buNone/>
            </a:pPr>
            <a:r>
              <a:rPr lang="nn-NO" sz="2000" b="0" i="0" cap="none" dirty="0">
                <a:solidFill>
                  <a:srgbClr val="004D68"/>
                </a:solidFill>
                <a:latin typeface="Calibri"/>
                <a:ea typeface="Calibri"/>
                <a:cs typeface="Calibri"/>
                <a:sym typeface="Calibri"/>
              </a:rPr>
              <a:t>KLIMA OG MILJØ</a:t>
            </a:r>
            <a:endParaRPr dirty="0"/>
          </a:p>
        </p:txBody>
      </p:sp>
      <p:sp>
        <p:nvSpPr>
          <p:cNvPr id="16" name="Google Shape;159;p18">
            <a:extLst>
              <a:ext uri="{FF2B5EF4-FFF2-40B4-BE49-F238E27FC236}">
                <a16:creationId xmlns:a16="http://schemas.microsoft.com/office/drawing/2014/main" id="{80C208EB-841C-400D-8611-3641D93F157C}"/>
              </a:ext>
            </a:extLst>
          </p:cNvPr>
          <p:cNvSpPr txBox="1"/>
          <p:nvPr userDrawn="1"/>
        </p:nvSpPr>
        <p:spPr>
          <a:xfrm>
            <a:off x="4447948" y="1999751"/>
            <a:ext cx="3342194" cy="3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2000"/>
              <a:buFont typeface="Arial"/>
              <a:buNone/>
            </a:pPr>
            <a:r>
              <a:rPr lang="nn-NO" sz="2000" b="0" i="0" cap="none">
                <a:solidFill>
                  <a:srgbClr val="004D68"/>
                </a:solidFill>
                <a:latin typeface="Calibri"/>
                <a:ea typeface="Calibri"/>
                <a:cs typeface="Calibri"/>
                <a:sym typeface="Calibri"/>
              </a:rPr>
              <a:t>REISELIV</a:t>
            </a:r>
            <a:endParaRPr/>
          </a:p>
        </p:txBody>
      </p:sp>
      <p:sp>
        <p:nvSpPr>
          <p:cNvPr id="17" name="Google Shape;160;p18">
            <a:extLst>
              <a:ext uri="{FF2B5EF4-FFF2-40B4-BE49-F238E27FC236}">
                <a16:creationId xmlns:a16="http://schemas.microsoft.com/office/drawing/2014/main" id="{8A927ED0-E5E0-4324-A345-5463B2FA38F7}"/>
              </a:ext>
            </a:extLst>
          </p:cNvPr>
          <p:cNvSpPr txBox="1"/>
          <p:nvPr userDrawn="1"/>
        </p:nvSpPr>
        <p:spPr>
          <a:xfrm>
            <a:off x="8067796" y="1999751"/>
            <a:ext cx="3265467" cy="371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0FF00"/>
              </a:buClr>
              <a:buSzPts val="2000"/>
              <a:buFont typeface="Arial"/>
              <a:buNone/>
            </a:pPr>
            <a:r>
              <a:rPr lang="nn-NO" sz="2000" b="0" i="0" cap="none">
                <a:solidFill>
                  <a:srgbClr val="004D68"/>
                </a:solidFill>
                <a:latin typeface="Calibri"/>
                <a:ea typeface="Calibri"/>
                <a:cs typeface="Calibri"/>
                <a:sym typeface="Calibri"/>
              </a:rPr>
              <a:t>TEKNOLOGI OG SAMFUNN</a:t>
            </a:r>
            <a:endParaRPr/>
          </a:p>
        </p:txBody>
      </p:sp>
      <p:pic>
        <p:nvPicPr>
          <p:cNvPr id="18" name="Google Shape;104;p14">
            <a:extLst>
              <a:ext uri="{FF2B5EF4-FFF2-40B4-BE49-F238E27FC236}">
                <a16:creationId xmlns:a16="http://schemas.microsoft.com/office/drawing/2014/main" id="{CC02D5C5-60C3-4796-A4DF-0405BEEB9600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844062" y="929242"/>
            <a:ext cx="2489201" cy="291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Google Shape;244;p22">
            <a:extLst>
              <a:ext uri="{FF2B5EF4-FFF2-40B4-BE49-F238E27FC236}">
                <a16:creationId xmlns:a16="http://schemas.microsoft.com/office/drawing/2014/main" id="{4BD6E6AA-1313-4345-BD79-564F56AD3C9C}"/>
              </a:ext>
            </a:extLst>
          </p:cNvPr>
          <p:cNvCxnSpPr/>
          <p:nvPr userDrawn="1"/>
        </p:nvCxnSpPr>
        <p:spPr>
          <a:xfrm>
            <a:off x="801761" y="1393944"/>
            <a:ext cx="10531502" cy="0"/>
          </a:xfrm>
          <a:prstGeom prst="straightConnector1">
            <a:avLst/>
          </a:prstGeom>
          <a:noFill/>
          <a:ln w="12700" cap="flat" cmpd="sng">
            <a:solidFill>
              <a:srgbClr val="6FD5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157;p18">
            <a:extLst>
              <a:ext uri="{FF2B5EF4-FFF2-40B4-BE49-F238E27FC236}">
                <a16:creationId xmlns:a16="http://schemas.microsoft.com/office/drawing/2014/main" id="{3E1170B2-A2D1-4D1E-9D1C-10B10DDC1562}"/>
              </a:ext>
            </a:extLst>
          </p:cNvPr>
          <p:cNvSpPr txBox="1"/>
          <p:nvPr userDrawn="1"/>
        </p:nvSpPr>
        <p:spPr>
          <a:xfrm>
            <a:off x="5034063" y="5328189"/>
            <a:ext cx="6299200" cy="1223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nn-NO" sz="1600" dirty="0" err="1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Stordata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b-NO" sz="1600" dirty="0"/>
              <a:t> 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Digitalisering</a:t>
            </a:r>
            <a:r>
              <a:rPr lang="pt-PT" sz="800" dirty="0">
                <a:solidFill>
                  <a:srgbClr val="DBF6EF"/>
                </a:solidFill>
                <a:latin typeface="Wingdings" pitchFamily="2" charset="2"/>
                <a:ea typeface="Calibri"/>
                <a:cs typeface="Aldhabi" pitchFamily="2" charset="-78"/>
                <a:sym typeface="Calibri"/>
              </a:rPr>
              <a:t>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Kultur, identitet og teknologi</a:t>
            </a:r>
            <a:endParaRPr lang="nn-NO" sz="1600" dirty="0">
              <a:solidFill>
                <a:srgbClr val="004D68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algn="ctr"/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Regional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utvikling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pt-PT" sz="800" dirty="0"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  <a:sym typeface="Calibri"/>
              </a:rPr>
              <a:t>e-Helse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Berekraftig reiseliv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Opplevingsturisme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Klimatilpassing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</a:t>
            </a:r>
            <a:r>
              <a:rPr lang="nn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Industriell økologi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nn-NO" sz="8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Lokal klima- og miljøpolitikk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</a:p>
          <a:p>
            <a:pPr algn="ctr"/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Natur- og miljøforvaltning</a:t>
            </a:r>
            <a:r>
              <a:rPr lang="nb-NO" sz="10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   </a:t>
            </a:r>
            <a:r>
              <a:rPr lang="pt-PT" sz="8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l</a:t>
            </a:r>
            <a:r>
              <a:rPr lang="pt-PT" sz="1000" dirty="0">
                <a:solidFill>
                  <a:schemeClr val="accent5">
                    <a:lumMod val="40000"/>
                    <a:lumOff val="60000"/>
                  </a:schemeClr>
                </a:solidFill>
                <a:latin typeface="Wingdings" pitchFamily="2" charset="2"/>
                <a:ea typeface="Arial" panose="020B0604020202020204" pitchFamily="34" charset="0"/>
                <a:cs typeface="Aldhabi" pitchFamily="2" charset="-78"/>
              </a:rPr>
              <a:t> </a:t>
            </a:r>
            <a:r>
              <a:rPr lang="nb-NO" sz="1600" dirty="0">
                <a:solidFill>
                  <a:srgbClr val="004D68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Energi og transport</a:t>
            </a:r>
            <a:endParaRPr lang="nb-NO" sz="1600" dirty="0">
              <a:solidFill>
                <a:srgbClr val="004D6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nn-NO" sz="1600" dirty="0">
              <a:solidFill>
                <a:srgbClr val="004D68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algn="ctr"/>
            <a:endParaRPr lang="nn-NO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2C7E0BF8-6407-49C6-B845-772A2696559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4513" y="3247988"/>
            <a:ext cx="3837600" cy="239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85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511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3" r:id="rId6"/>
    <p:sldLayoutId id="2147483654" r:id="rId7"/>
    <p:sldLayoutId id="214748365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105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amb@vestforsk.no" TargetMode="External"/><Relationship Id="rId2" Type="http://schemas.openxmlformats.org/officeDocument/2006/relationships/hyperlink" Target="mailto:tso@vestforsk.no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mailto:ipg@vestforsk.n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D2440B5-0219-384C-A0AD-EE81A94A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828" y="2377056"/>
            <a:ext cx="4738451" cy="2079534"/>
          </a:xfrm>
        </p:spPr>
        <p:txBody>
          <a:bodyPr/>
          <a:lstStyle/>
          <a:p>
            <a:r>
              <a:rPr lang="nn-NO" b="1" dirty="0"/>
              <a:t>Ytre Nordfjord som regional modell for berekraft og innovasjon i kulturbasert kystreiseliv</a:t>
            </a:r>
            <a:br>
              <a:rPr lang="nb-NO" dirty="0"/>
            </a:br>
            <a:endParaRPr lang="nb-NO" dirty="0"/>
          </a:p>
        </p:txBody>
      </p:sp>
      <p:sp>
        <p:nvSpPr>
          <p:cNvPr id="6" name="Google Shape;98;p14">
            <a:extLst>
              <a:ext uri="{FF2B5EF4-FFF2-40B4-BE49-F238E27FC236}">
                <a16:creationId xmlns:a16="http://schemas.microsoft.com/office/drawing/2014/main" id="{CB369CDD-0650-CD4F-9784-E42121F5B8F2}"/>
              </a:ext>
            </a:extLst>
          </p:cNvPr>
          <p:cNvSpPr txBox="1"/>
          <p:nvPr/>
        </p:nvSpPr>
        <p:spPr>
          <a:xfrm>
            <a:off x="1503022" y="4909844"/>
            <a:ext cx="8376113" cy="418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Clr>
                <a:srgbClr val="004D68"/>
              </a:buClr>
              <a:buSzPts val="1800"/>
            </a:pP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Leikanger - Stad    </a:t>
            </a:r>
            <a:r>
              <a:rPr lang="nn-NO" sz="1800" b="0" i="0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</a:t>
            </a:r>
            <a:r>
              <a:rPr lang="nn-NO" sz="1800" b="0" i="0" dirty="0">
                <a:solidFill>
                  <a:srgbClr val="008DBE"/>
                </a:solidFill>
                <a:ea typeface="Calibri"/>
                <a:cs typeface="Calibri"/>
                <a:sym typeface="Calibri"/>
              </a:rPr>
              <a:t>   </a:t>
            </a:r>
            <a:r>
              <a:rPr lang="nn-NO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27</a:t>
            </a:r>
            <a:r>
              <a:rPr lang="nn-NO" sz="1800" b="0" i="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.08.2020  </a:t>
            </a:r>
            <a:r>
              <a:rPr lang="nn-NO" dirty="0">
                <a:solidFill>
                  <a:srgbClr val="6FD5BF"/>
                </a:solidFill>
                <a:ea typeface="Calibri"/>
                <a:cs typeface="Calibri"/>
                <a:sym typeface="Calibri"/>
              </a:rPr>
              <a:t>|  </a:t>
            </a:r>
            <a:r>
              <a:rPr lang="nn-NO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Ivar Petter Grøtte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1571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B48E0C-9810-4E43-8874-9413612C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Vegen </a:t>
            </a:r>
            <a:r>
              <a:rPr lang="nb-NO" dirty="0" err="1"/>
              <a:t>vidare</a:t>
            </a:r>
            <a:endParaRPr lang="nb-NO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E4C819A-1FE2-4B22-B17D-1EB873E1F0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0249" y="2131097"/>
            <a:ext cx="10531501" cy="4534138"/>
          </a:xfrm>
        </p:spPr>
        <p:txBody>
          <a:bodyPr/>
          <a:lstStyle/>
          <a:p>
            <a:r>
              <a:rPr lang="nb-NO" b="1" dirty="0"/>
              <a:t>Brukarinnsikt</a:t>
            </a:r>
            <a:r>
              <a:rPr lang="nb-NO" dirty="0"/>
              <a:t> – Feltarbeid for å finne ut kva </a:t>
            </a:r>
            <a:r>
              <a:rPr lang="nb-NO" dirty="0" err="1"/>
              <a:t>turistar</a:t>
            </a:r>
            <a:r>
              <a:rPr lang="nb-NO" dirty="0"/>
              <a:t> og lokalbefolkning </a:t>
            </a:r>
            <a:r>
              <a:rPr lang="nb-NO" dirty="0" err="1"/>
              <a:t>tenkjer</a:t>
            </a:r>
            <a:r>
              <a:rPr lang="nb-NO" dirty="0"/>
              <a:t>.</a:t>
            </a:r>
          </a:p>
          <a:p>
            <a:r>
              <a:rPr lang="nb-NO" b="1" dirty="0"/>
              <a:t>Kunnskapsoverføring</a:t>
            </a:r>
            <a:r>
              <a:rPr lang="nb-NO" dirty="0"/>
              <a:t> – </a:t>
            </a:r>
            <a:r>
              <a:rPr lang="nb-NO" dirty="0" err="1"/>
              <a:t>forskarar</a:t>
            </a:r>
            <a:r>
              <a:rPr lang="nb-NO" dirty="0"/>
              <a:t> </a:t>
            </a:r>
            <a:r>
              <a:rPr lang="nb-NO" dirty="0" err="1"/>
              <a:t>formidlar</a:t>
            </a:r>
            <a:r>
              <a:rPr lang="nb-NO" dirty="0"/>
              <a:t> kunnskap om tema som er blitt «plukka ut» i arbeidsverkstaden. I fellesskap vert temaet satt inn i lokal kontekst. </a:t>
            </a:r>
          </a:p>
          <a:p>
            <a:r>
              <a:rPr lang="nb-NO" dirty="0"/>
              <a:t>Utvikling av </a:t>
            </a:r>
            <a:r>
              <a:rPr lang="nb-NO" b="1" dirty="0"/>
              <a:t>nye </a:t>
            </a:r>
            <a:r>
              <a:rPr lang="nb-NO" b="1" dirty="0" err="1"/>
              <a:t>tenester</a:t>
            </a:r>
            <a:r>
              <a:rPr lang="nb-NO" b="1" dirty="0"/>
              <a:t>/produkt</a:t>
            </a:r>
            <a:r>
              <a:rPr lang="nb-NO" dirty="0"/>
              <a:t>.</a:t>
            </a:r>
          </a:p>
          <a:p>
            <a:r>
              <a:rPr lang="nb-NO" b="1" dirty="0"/>
              <a:t>Testing </a:t>
            </a:r>
            <a:r>
              <a:rPr lang="nb-NO" dirty="0"/>
              <a:t>av nye </a:t>
            </a:r>
            <a:r>
              <a:rPr lang="nb-NO" dirty="0" err="1"/>
              <a:t>tenester</a:t>
            </a:r>
            <a:r>
              <a:rPr lang="nb-NO" dirty="0"/>
              <a:t> og produkt.</a:t>
            </a:r>
          </a:p>
          <a:p>
            <a:endParaRPr lang="nb-NO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7002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36;p22">
            <a:extLst>
              <a:ext uri="{FF2B5EF4-FFF2-40B4-BE49-F238E27FC236}">
                <a16:creationId xmlns:a16="http://schemas.microsoft.com/office/drawing/2014/main" id="{B8A16A13-F25F-6A41-941E-1F01DA9A6F0D}"/>
              </a:ext>
            </a:extLst>
          </p:cNvPr>
          <p:cNvSpPr txBox="1">
            <a:spLocks/>
          </p:cNvSpPr>
          <p:nvPr/>
        </p:nvSpPr>
        <p:spPr>
          <a:xfrm>
            <a:off x="753363" y="1608650"/>
            <a:ext cx="10515600" cy="623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SzPts val="2400"/>
            </a:pPr>
            <a:r>
              <a:rPr lang="nn-NO" sz="2400" dirty="0">
                <a:solidFill>
                  <a:srgbClr val="004D68"/>
                </a:solidFill>
                <a:latin typeface="+mn-lt"/>
                <a:ea typeface="Calibri"/>
                <a:cs typeface="Calibri"/>
                <a:sym typeface="Calibri"/>
              </a:rPr>
              <a:t>Takk for oss!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B077FC60-495F-B645-90F4-DF39928379C5}"/>
              </a:ext>
            </a:extLst>
          </p:cNvPr>
          <p:cNvSpPr/>
          <p:nvPr/>
        </p:nvSpPr>
        <p:spPr>
          <a:xfrm>
            <a:off x="7860767" y="1231890"/>
            <a:ext cx="421749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r>
              <a:rPr lang="nn-NO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Torkjel </a:t>
            </a:r>
            <a:r>
              <a:rPr lang="nn-NO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Solbraa</a:t>
            </a:r>
            <a:endParaRPr lang="nn-NO" b="1" dirty="0">
              <a:solidFill>
                <a:srgbClr val="004D68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r>
              <a:rPr lang="nn-NO" dirty="0" err="1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Mob</a:t>
            </a:r>
            <a:r>
              <a:rPr lang="nn-NO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:  +47 </a:t>
            </a:r>
            <a:r>
              <a:rPr lang="nn-NO" b="1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95 93 52 41</a:t>
            </a:r>
            <a:endParaRPr lang="nn-NO" dirty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r>
              <a:rPr lang="nn-NO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E-post:</a:t>
            </a:r>
            <a:r>
              <a:rPr lang="nn-NO" b="1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n-NO" b="1" dirty="0">
                <a:solidFill>
                  <a:srgbClr val="004D68"/>
                </a:solidFill>
                <a:ea typeface="Calibri"/>
                <a:cs typeface="Calibri"/>
                <a:sym typeface="Calibri"/>
                <a:hlinkClick r:id="rId2"/>
              </a:rPr>
              <a:t>tso@vestforsk.no</a:t>
            </a:r>
            <a:endParaRPr lang="nn-NO" sz="2000" b="1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endParaRPr lang="nn-NO" b="1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r>
              <a:rPr lang="nn-NO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Anna Maria </a:t>
            </a:r>
            <a:r>
              <a:rPr lang="nn-NO" b="1" dirty="0" err="1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Urbaniak</a:t>
            </a:r>
            <a:r>
              <a:rPr lang="nn-NO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-Brekke</a:t>
            </a:r>
            <a:endParaRPr lang="nn-NO" b="1" dirty="0">
              <a:solidFill>
                <a:srgbClr val="004D68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r>
              <a:rPr lang="nn-NO" dirty="0" err="1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Mob</a:t>
            </a:r>
            <a:r>
              <a:rPr lang="nn-NO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:  +47 </a:t>
            </a:r>
            <a:r>
              <a:rPr lang="nn-NO" b="1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95 93 52 41</a:t>
            </a:r>
            <a:endParaRPr lang="nn-NO" dirty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r>
              <a:rPr lang="nn-NO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E-post:</a:t>
            </a:r>
            <a:r>
              <a:rPr lang="nn-NO" b="1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n-NO" b="1" dirty="0" err="1">
                <a:solidFill>
                  <a:srgbClr val="004D68"/>
                </a:solidFill>
                <a:ea typeface="Calibri"/>
                <a:cs typeface="Calibri"/>
                <a:sym typeface="Calibri"/>
                <a:hlinkClick r:id="rId3"/>
              </a:rPr>
              <a:t>amb@vestforsk.no</a:t>
            </a:r>
            <a:endParaRPr lang="nn-NO" b="1" dirty="0">
              <a:solidFill>
                <a:srgbClr val="004D68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endParaRPr lang="nn-NO" sz="2000" b="1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r>
              <a:rPr lang="nn-NO" sz="2000" b="1" dirty="0">
                <a:solidFill>
                  <a:schemeClr val="accent2">
                    <a:lumMod val="75000"/>
                  </a:schemeClr>
                </a:solidFill>
                <a:ea typeface="Calibri"/>
                <a:cs typeface="Calibri"/>
                <a:sym typeface="Calibri"/>
              </a:rPr>
              <a:t>Ivar Petter Grøtte</a:t>
            </a:r>
            <a:endParaRPr lang="nn-NO" sz="2000" b="1" dirty="0">
              <a:solidFill>
                <a:srgbClr val="004D68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r>
              <a:rPr lang="nn-NO" sz="2000" dirty="0" err="1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Mob</a:t>
            </a:r>
            <a:r>
              <a:rPr lang="nn-NO" sz="200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:  +47 </a:t>
            </a:r>
            <a:r>
              <a:rPr lang="nn-NO" sz="2000" b="1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95 93 52 41</a:t>
            </a:r>
            <a:endParaRPr lang="nn-NO" sz="2000" dirty="0"/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r>
              <a:rPr lang="nn-NO" sz="2000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E-post:</a:t>
            </a:r>
            <a:r>
              <a:rPr lang="nn-NO" sz="2000" b="1" dirty="0">
                <a:solidFill>
                  <a:srgbClr val="004D68"/>
                </a:solidFill>
                <a:ea typeface="Calibri"/>
                <a:cs typeface="Calibri"/>
                <a:sym typeface="Calibri"/>
              </a:rPr>
              <a:t> </a:t>
            </a:r>
            <a:r>
              <a:rPr lang="nn-NO" sz="2000" b="1" dirty="0">
                <a:solidFill>
                  <a:srgbClr val="004D68"/>
                </a:solidFill>
                <a:ea typeface="Calibri"/>
                <a:cs typeface="Calibri"/>
                <a:sym typeface="Calibri"/>
                <a:hlinkClick r:id="rId4"/>
              </a:rPr>
              <a:t>ipg@vestforsk.no</a:t>
            </a:r>
            <a:endParaRPr lang="nn-NO" sz="2000" b="1" dirty="0">
              <a:solidFill>
                <a:srgbClr val="004D68"/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endParaRPr lang="nn-NO" sz="2000" b="1" dirty="0">
              <a:solidFill>
                <a:schemeClr val="accent2">
                  <a:lumMod val="75000"/>
                </a:schemeClr>
              </a:solidFill>
              <a:ea typeface="Calibri"/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endParaRPr lang="nn-NO" b="1" dirty="0">
              <a:solidFill>
                <a:srgbClr val="004D68"/>
              </a:solidFill>
              <a:cs typeface="Calibri"/>
              <a:sym typeface="Calibri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srgbClr val="E0FF00"/>
              </a:buClr>
              <a:buSzPts val="2000"/>
            </a:pPr>
            <a:endParaRPr lang="nn-NO" b="1" dirty="0">
              <a:solidFill>
                <a:srgbClr val="004D68"/>
              </a:solidFill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7896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4426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576F18-85C4-4046-A4D9-8852F649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Effektmål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24FB111-57A4-457A-BF69-6B301D3F0B90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825625"/>
            <a:ext cx="10515600" cy="398418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n-NO" sz="2400" dirty="0"/>
              <a:t>Ei meir </a:t>
            </a:r>
            <a:r>
              <a:rPr lang="nn-NO" sz="2400" u="sng" dirty="0"/>
              <a:t>berekraftig reiselivssatsing i Ytre Nordfjord </a:t>
            </a:r>
            <a:r>
              <a:rPr lang="nn-NO" sz="2400" dirty="0"/>
              <a:t>med særleg vekt på Selje og på Stadlandet </a:t>
            </a:r>
            <a:r>
              <a:rPr lang="nn-NO" sz="2400" i="1" u="sng" dirty="0"/>
              <a:t>forankra i lokalt samfunns- og næringsliv. </a:t>
            </a:r>
            <a:endParaRPr lang="nb-NO" sz="2400" i="1" u="sng" dirty="0"/>
          </a:p>
          <a:p>
            <a:pPr marL="514350" indent="-514350">
              <a:buFont typeface="+mj-lt"/>
              <a:buAutoNum type="arabicPeriod"/>
            </a:pPr>
            <a:r>
              <a:rPr lang="nn-NO" sz="2400" dirty="0"/>
              <a:t>Ei berekraftig reiselivsutvikling i </a:t>
            </a:r>
            <a:r>
              <a:rPr lang="nn-NO" sz="2400" u="sng" dirty="0"/>
              <a:t>Selje og på Stadlandet </a:t>
            </a:r>
            <a:r>
              <a:rPr lang="nn-NO" sz="2400" dirty="0"/>
              <a:t>som er </a:t>
            </a:r>
            <a:r>
              <a:rPr lang="nn-NO" sz="2400" i="1" u="sng" dirty="0"/>
              <a:t>kunnskapsdriven gjennom utvikling av eit varig samarbeid med FoU-miljø. </a:t>
            </a:r>
            <a:endParaRPr lang="nb-NO" sz="2400" i="1" u="sng" dirty="0"/>
          </a:p>
          <a:p>
            <a:pPr marL="514350" indent="-514350">
              <a:buFont typeface="+mj-lt"/>
              <a:buAutoNum type="arabicPeriod"/>
            </a:pPr>
            <a:r>
              <a:rPr lang="nn-NO" sz="2400" dirty="0"/>
              <a:t>Berekraftige innovasjonar i reiselivet i Selje og på Stadlandet gjennom å </a:t>
            </a:r>
            <a:r>
              <a:rPr lang="nn-NO" sz="2400" i="1" u="sng" dirty="0"/>
              <a:t>ta i brukt systematisk og langsiktig samproduksjon i regionen.</a:t>
            </a:r>
            <a:endParaRPr lang="nb-NO" sz="2400" i="1" u="sng" dirty="0"/>
          </a:p>
          <a:p>
            <a:pPr marL="514350" indent="-514350">
              <a:buFont typeface="+mj-lt"/>
              <a:buAutoNum type="arabicPeriod"/>
            </a:pPr>
            <a:r>
              <a:rPr lang="nn-NO" sz="2400" dirty="0"/>
              <a:t>Tilpasse og etablere ein metode for </a:t>
            </a:r>
            <a:r>
              <a:rPr lang="nn-NO" sz="2400" i="1" u="sng" dirty="0"/>
              <a:t>kunnskapsdriven samproduksjon mellom næringsliv, lokalsamfunn og forskarar</a:t>
            </a:r>
            <a:r>
              <a:rPr lang="nn-NO" sz="2400" dirty="0"/>
              <a:t> som kan bidra til å forløyse berekraftige reiselivsinnovasjonar i lokalsamfunn langs heile Vestlandskysten.</a:t>
            </a:r>
            <a:endParaRPr lang="nb-NO" sz="240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93652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F2C4BD64-C978-3445-A46A-D98A46DC0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102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Resultatmål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89484DED-5D45-7B40-9A03-21253F675B94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838200" y="1825625"/>
            <a:ext cx="10515600" cy="3984183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b-NO" i="1" u="sng" dirty="0"/>
              <a:t>Utvikle og forankre felles </a:t>
            </a:r>
            <a:r>
              <a:rPr lang="nb-NO" i="1" u="sng" dirty="0" err="1"/>
              <a:t>målsettingar</a:t>
            </a:r>
            <a:r>
              <a:rPr lang="nb-NO" i="1" u="sng" dirty="0"/>
              <a:t> for </a:t>
            </a:r>
            <a:r>
              <a:rPr lang="nb-NO" i="1" u="sng" dirty="0" err="1"/>
              <a:t>eit</a:t>
            </a:r>
            <a:r>
              <a:rPr lang="nb-NO" i="1" u="sng" dirty="0"/>
              <a:t> </a:t>
            </a:r>
            <a:r>
              <a:rPr lang="nb-NO" i="1" u="sng" dirty="0" err="1"/>
              <a:t>berekraftig</a:t>
            </a:r>
            <a:r>
              <a:rPr lang="nb-NO" i="1" u="sng" dirty="0"/>
              <a:t> reiseliv </a:t>
            </a:r>
            <a:r>
              <a:rPr lang="nb-NO" dirty="0"/>
              <a:t>i Selje og på Stadlandet nedfelt i felles strategidokument. 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i="1" u="sng" dirty="0"/>
              <a:t>Identifisere, måle og dokumentere kritiske </a:t>
            </a:r>
            <a:r>
              <a:rPr lang="nb-NO" i="1" u="sng" dirty="0" err="1"/>
              <a:t>nøkkelfaktorar</a:t>
            </a:r>
            <a:r>
              <a:rPr lang="nb-NO" dirty="0"/>
              <a:t> for å få til ei </a:t>
            </a:r>
            <a:r>
              <a:rPr lang="nb-NO" dirty="0" err="1"/>
              <a:t>berekraftig</a:t>
            </a:r>
            <a:r>
              <a:rPr lang="nb-NO" dirty="0"/>
              <a:t> reiselivsutvikling i Selje og på Stadlandet.</a:t>
            </a:r>
          </a:p>
          <a:p>
            <a:pPr marL="514350" indent="-514350">
              <a:buFont typeface="+mj-lt"/>
              <a:buAutoNum type="arabicPeriod"/>
            </a:pPr>
            <a:endParaRPr lang="nb-NO" dirty="0"/>
          </a:p>
          <a:p>
            <a:pPr marL="514350" indent="-514350">
              <a:buFont typeface="+mj-lt"/>
              <a:buAutoNum type="arabicPeriod"/>
            </a:pPr>
            <a:r>
              <a:rPr lang="nb-NO" i="1" u="sng" dirty="0"/>
              <a:t>Utvikle </a:t>
            </a:r>
            <a:r>
              <a:rPr lang="nb-NO" i="1" u="sng" dirty="0" err="1"/>
              <a:t>eit</a:t>
            </a:r>
            <a:r>
              <a:rPr lang="nb-NO" i="1" u="sng" dirty="0"/>
              <a:t> første sett av </a:t>
            </a:r>
            <a:r>
              <a:rPr lang="nb-NO" i="1" u="sng" dirty="0" err="1"/>
              <a:t>nøkkelinnovasjonar</a:t>
            </a:r>
            <a:r>
              <a:rPr lang="nb-NO" i="1" u="sng" dirty="0"/>
              <a:t> gjennom systematisk samproduksjon </a:t>
            </a:r>
            <a:r>
              <a:rPr lang="nb-NO" dirty="0"/>
              <a:t>som </a:t>
            </a:r>
            <a:r>
              <a:rPr lang="nb-NO" dirty="0" err="1"/>
              <a:t>styrkar</a:t>
            </a:r>
            <a:r>
              <a:rPr lang="nb-NO" dirty="0"/>
              <a:t> den </a:t>
            </a:r>
            <a:r>
              <a:rPr lang="nb-NO" dirty="0" err="1"/>
              <a:t>berekraftige</a:t>
            </a:r>
            <a:r>
              <a:rPr lang="nb-NO" dirty="0"/>
              <a:t> reiselivsutviklinga i Selje og på Stadlandet. 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731835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5309EC3-6A19-6B4F-BD85-5DCF0A56D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Organisering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282E1CB-5C0A-C349-8F97-11F8BE312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15358" y="1658590"/>
            <a:ext cx="3271346" cy="4534138"/>
          </a:xfrm>
        </p:spPr>
        <p:txBody>
          <a:bodyPr/>
          <a:lstStyle/>
          <a:p>
            <a:pPr marL="0" indent="0">
              <a:buNone/>
            </a:pPr>
            <a:r>
              <a:rPr lang="nb-NO" sz="1800" b="1" dirty="0" err="1"/>
              <a:t>Prosjekteiger</a:t>
            </a:r>
            <a:r>
              <a:rPr lang="nb-NO" sz="1800" b="1" dirty="0"/>
              <a:t>/</a:t>
            </a:r>
            <a:r>
              <a:rPr lang="nb-NO" sz="1800" b="1" dirty="0" err="1"/>
              <a:t>leiar</a:t>
            </a:r>
            <a:endParaRPr lang="nb-NO" sz="1800" dirty="0"/>
          </a:p>
          <a:p>
            <a:pPr marL="0" indent="0">
              <a:buNone/>
            </a:pPr>
            <a:r>
              <a:rPr lang="nb-NO" sz="1800" dirty="0"/>
              <a:t>Stad Vekst AS</a:t>
            </a:r>
          </a:p>
          <a:p>
            <a:pPr marL="0" indent="0">
              <a:buNone/>
            </a:pPr>
            <a:endParaRPr lang="nb-NO" sz="1800" dirty="0"/>
          </a:p>
          <a:p>
            <a:pPr marL="0" indent="0">
              <a:buNone/>
            </a:pPr>
            <a:r>
              <a:rPr lang="nb-NO" sz="1800" b="1" dirty="0" err="1"/>
              <a:t>Prosjektpartnerar</a:t>
            </a:r>
            <a:endParaRPr lang="nb-NO" sz="1800" dirty="0"/>
          </a:p>
          <a:p>
            <a:pPr marL="0" indent="0">
              <a:buNone/>
            </a:pPr>
            <a:r>
              <a:rPr lang="nb-NO" sz="1800" dirty="0"/>
              <a:t>Stad Hotell AS</a:t>
            </a:r>
          </a:p>
          <a:p>
            <a:pPr marL="0" indent="0">
              <a:buNone/>
            </a:pPr>
            <a:r>
              <a:rPr lang="nb-NO" sz="1800" dirty="0"/>
              <a:t>Stad kommune</a:t>
            </a:r>
          </a:p>
          <a:p>
            <a:pPr marL="0" indent="0">
              <a:buNone/>
            </a:pPr>
            <a:r>
              <a:rPr lang="nb-NO" sz="1800" dirty="0"/>
              <a:t>Drage Transport</a:t>
            </a:r>
          </a:p>
          <a:p>
            <a:pPr marL="0" indent="0">
              <a:buNone/>
            </a:pPr>
            <a:r>
              <a:rPr lang="nb-NO" sz="1800" dirty="0"/>
              <a:t>Selje Hotell </a:t>
            </a:r>
            <a:r>
              <a:rPr lang="nb-NO" sz="1800" dirty="0" err="1"/>
              <a:t>Invest</a:t>
            </a:r>
            <a:r>
              <a:rPr lang="nb-NO" sz="1800" dirty="0"/>
              <a:t> AS</a:t>
            </a:r>
          </a:p>
          <a:p>
            <a:pPr marL="0" indent="0">
              <a:buNone/>
            </a:pPr>
            <a:r>
              <a:rPr lang="nb-NO" sz="1800" dirty="0"/>
              <a:t>Vestkapp </a:t>
            </a:r>
            <a:r>
              <a:rPr lang="nb-NO" sz="1800" dirty="0" err="1"/>
              <a:t>Holding</a:t>
            </a:r>
            <a:r>
              <a:rPr lang="nb-NO" sz="1800" dirty="0"/>
              <a:t> AS </a:t>
            </a:r>
          </a:p>
          <a:p>
            <a:pPr marL="0" indent="0">
              <a:buNone/>
            </a:pPr>
            <a:r>
              <a:rPr lang="nb-NO" sz="1800" dirty="0"/>
              <a:t>Ervik </a:t>
            </a:r>
            <a:r>
              <a:rPr lang="nb-NO" sz="1800" dirty="0" err="1"/>
              <a:t>Surfshop</a:t>
            </a:r>
            <a:r>
              <a:rPr lang="nb-NO" sz="1800" dirty="0"/>
              <a:t> AS</a:t>
            </a:r>
          </a:p>
          <a:p>
            <a:pPr marL="0" indent="0">
              <a:buNone/>
            </a:pPr>
            <a:r>
              <a:rPr lang="nb-NO" sz="1800" dirty="0" err="1"/>
              <a:t>Lapoint</a:t>
            </a:r>
            <a:r>
              <a:rPr lang="nb-NO" sz="1800" dirty="0"/>
              <a:t> Travel AS</a:t>
            </a:r>
          </a:p>
          <a:p>
            <a:pPr marL="0" indent="0">
              <a:buNone/>
            </a:pPr>
            <a:r>
              <a:rPr lang="nb-NO" sz="1800" dirty="0"/>
              <a:t>Selja Kloster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2">
            <a:extLst>
              <a:ext uri="{FF2B5EF4-FFF2-40B4-BE49-F238E27FC236}">
                <a16:creationId xmlns:a16="http://schemas.microsoft.com/office/drawing/2014/main" id="{61EC4AA2-69E3-CF4B-8FD3-B97DC2BED829}"/>
              </a:ext>
            </a:extLst>
          </p:cNvPr>
          <p:cNvSpPr txBox="1">
            <a:spLocks/>
          </p:cNvSpPr>
          <p:nvPr/>
        </p:nvSpPr>
        <p:spPr>
          <a:xfrm>
            <a:off x="5783316" y="1658590"/>
            <a:ext cx="3271346" cy="45341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b-NO" sz="1800" b="1" dirty="0"/>
              <a:t>FoU/</a:t>
            </a:r>
            <a:r>
              <a:rPr lang="nb-NO" sz="1800" b="1" dirty="0" err="1"/>
              <a:t>Faglege</a:t>
            </a:r>
            <a:r>
              <a:rPr lang="nb-NO" sz="1800" b="1" dirty="0"/>
              <a:t> bidrag</a:t>
            </a:r>
          </a:p>
          <a:p>
            <a:pPr marL="0" indent="0">
              <a:buNone/>
            </a:pPr>
            <a:r>
              <a:rPr lang="nb-NO" sz="1800" dirty="0"/>
              <a:t>Vestlandsforsking</a:t>
            </a:r>
          </a:p>
          <a:p>
            <a:pPr marL="0" indent="0">
              <a:buNone/>
            </a:pPr>
            <a:endParaRPr lang="nb-NO" sz="1800" b="1" dirty="0"/>
          </a:p>
          <a:p>
            <a:pPr marL="0" indent="0">
              <a:buNone/>
            </a:pPr>
            <a:r>
              <a:rPr lang="nb-NO" sz="1800" b="1" dirty="0"/>
              <a:t>Referansegruppe</a:t>
            </a:r>
          </a:p>
          <a:p>
            <a:pPr marL="0" indent="0">
              <a:buNone/>
            </a:pPr>
            <a:r>
              <a:rPr lang="nb-NO" sz="1800" dirty="0" err="1"/>
              <a:t>Visit</a:t>
            </a:r>
            <a:r>
              <a:rPr lang="nb-NO" sz="1800" dirty="0"/>
              <a:t> Nordfjord</a:t>
            </a:r>
          </a:p>
          <a:p>
            <a:pPr marL="0" indent="0">
              <a:buNone/>
            </a:pPr>
            <a:r>
              <a:rPr lang="nb-NO" sz="1800" dirty="0" err="1"/>
              <a:t>Vestland</a:t>
            </a:r>
            <a:r>
              <a:rPr lang="nb-NO" sz="1800" dirty="0"/>
              <a:t> Fylkeskommune</a:t>
            </a:r>
          </a:p>
          <a:p>
            <a:pPr marL="0" indent="0">
              <a:buNone/>
            </a:pPr>
            <a:endParaRPr lang="nb-NO" sz="1800" b="1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82696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B48E0C-9810-4E43-8874-9413612C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Framgangmåte</a:t>
            </a:r>
            <a:r>
              <a:rPr lang="nb-NO" dirty="0"/>
              <a:t> - </a:t>
            </a:r>
            <a:r>
              <a:rPr lang="nb-NO" dirty="0" err="1"/>
              <a:t>detaljar</a:t>
            </a:r>
            <a:endParaRPr lang="nb-NO" dirty="0"/>
          </a:p>
        </p:txBody>
      </p:sp>
      <p:graphicFrame>
        <p:nvGraphicFramePr>
          <p:cNvPr id="4" name="Tabell 4">
            <a:extLst>
              <a:ext uri="{FF2B5EF4-FFF2-40B4-BE49-F238E27FC236}">
                <a16:creationId xmlns:a16="http://schemas.microsoft.com/office/drawing/2014/main" id="{34B11186-42CE-466E-ADF3-E17AC659AF1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6930784"/>
              </p:ext>
            </p:extLst>
          </p:nvPr>
        </p:nvGraphicFramePr>
        <p:xfrm>
          <a:off x="159798" y="1469211"/>
          <a:ext cx="11745157" cy="50292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46245">
                  <a:extLst>
                    <a:ext uri="{9D8B030D-6E8A-4147-A177-3AD203B41FA5}">
                      <a16:colId xmlns:a16="http://schemas.microsoft.com/office/drawing/2014/main" val="4274589031"/>
                    </a:ext>
                  </a:extLst>
                </a:gridCol>
                <a:gridCol w="1927531">
                  <a:extLst>
                    <a:ext uri="{9D8B030D-6E8A-4147-A177-3AD203B41FA5}">
                      <a16:colId xmlns:a16="http://schemas.microsoft.com/office/drawing/2014/main" val="26791054"/>
                    </a:ext>
                  </a:extLst>
                </a:gridCol>
                <a:gridCol w="5511385">
                  <a:extLst>
                    <a:ext uri="{9D8B030D-6E8A-4147-A177-3AD203B41FA5}">
                      <a16:colId xmlns:a16="http://schemas.microsoft.com/office/drawing/2014/main" val="3979876722"/>
                    </a:ext>
                  </a:extLst>
                </a:gridCol>
                <a:gridCol w="2159996">
                  <a:extLst>
                    <a:ext uri="{9D8B030D-6E8A-4147-A177-3AD203B41FA5}">
                      <a16:colId xmlns:a16="http://schemas.microsoft.com/office/drawing/2014/main" val="2968144796"/>
                    </a:ext>
                  </a:extLst>
                </a:gridCol>
              </a:tblGrid>
              <a:tr h="325042">
                <a:tc>
                  <a:txBody>
                    <a:bodyPr/>
                    <a:lstStyle/>
                    <a:p>
                      <a:r>
                        <a:rPr lang="nb-NO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Når?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Kva?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Korleis?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860577"/>
                  </a:ext>
                </a:extLst>
              </a:tr>
              <a:tr h="631881">
                <a:tc>
                  <a:txBody>
                    <a:bodyPr/>
                    <a:lstStyle/>
                    <a:p>
                      <a:r>
                        <a:rPr lang="nb-NO" dirty="0"/>
                        <a:t>Brukarinnsikt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Sommar</a:t>
                      </a:r>
                      <a:r>
                        <a:rPr lang="nb-NO" dirty="0"/>
                        <a:t>/haust 2020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u="none" dirty="0"/>
                        <a:t>K</a:t>
                      </a:r>
                      <a:r>
                        <a:rPr lang="nb-NO" sz="1800" dirty="0"/>
                        <a:t>orleis opplever </a:t>
                      </a:r>
                      <a:r>
                        <a:rPr lang="nb-NO" sz="1800" dirty="0" err="1"/>
                        <a:t>turistar</a:t>
                      </a:r>
                      <a:r>
                        <a:rPr lang="nb-NO" sz="1800" dirty="0"/>
                        <a:t> og lokalbefolkninga situasjonen på destinasjonen?</a:t>
                      </a:r>
                      <a:endParaRPr lang="nb-NO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Feltarbeid av Vestlandsforsking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5423280"/>
                  </a:ext>
                </a:extLst>
              </a:tr>
              <a:tr h="613237">
                <a:tc>
                  <a:txBody>
                    <a:bodyPr/>
                    <a:lstStyle/>
                    <a:p>
                      <a:r>
                        <a:rPr lang="nb-NO" dirty="0"/>
                        <a:t>Felles </a:t>
                      </a:r>
                      <a:r>
                        <a:rPr lang="nb-NO" dirty="0" err="1"/>
                        <a:t>utfordringar</a:t>
                      </a:r>
                      <a:r>
                        <a:rPr lang="nb-NO" dirty="0"/>
                        <a:t> og </a:t>
                      </a:r>
                      <a:r>
                        <a:rPr lang="nb-NO" dirty="0" err="1"/>
                        <a:t>målsettingar</a:t>
                      </a:r>
                      <a:endParaRPr lang="nb-NO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Haust 2020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Kva er </a:t>
                      </a:r>
                      <a:r>
                        <a:rPr lang="nb-NO" dirty="0" err="1"/>
                        <a:t>utfordringane</a:t>
                      </a:r>
                      <a:r>
                        <a:rPr lang="nb-NO" dirty="0"/>
                        <a:t> og </a:t>
                      </a:r>
                      <a:r>
                        <a:rPr lang="nb-NO" dirty="0" err="1"/>
                        <a:t>målsettingane</a:t>
                      </a:r>
                      <a:r>
                        <a:rPr lang="nb-NO" dirty="0"/>
                        <a:t> for framtidig lokal reiselivsutvikling?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Felles arbeidsverkstad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343712"/>
                  </a:ext>
                </a:extLst>
              </a:tr>
              <a:tr h="801475">
                <a:tc>
                  <a:txBody>
                    <a:bodyPr/>
                    <a:lstStyle/>
                    <a:p>
                      <a:r>
                        <a:rPr lang="nb-NO" dirty="0"/>
                        <a:t>Kunnskapsoverføring om </a:t>
                      </a:r>
                      <a:r>
                        <a:rPr lang="nb-NO" dirty="0" err="1"/>
                        <a:t>nøkkelfaktorar</a:t>
                      </a:r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Haust 2020 / Vinter 2021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Kva kunnskap </a:t>
                      </a:r>
                      <a:r>
                        <a:rPr lang="nb-NO" sz="1800" dirty="0" err="1"/>
                        <a:t>finst</a:t>
                      </a:r>
                      <a:r>
                        <a:rPr lang="nb-NO" sz="1800" dirty="0"/>
                        <a:t> om </a:t>
                      </a:r>
                      <a:r>
                        <a:rPr lang="nb-NO" sz="1800" dirty="0" err="1"/>
                        <a:t>utfordringane</a:t>
                      </a:r>
                      <a:r>
                        <a:rPr lang="nb-NO" sz="1800" dirty="0"/>
                        <a:t> og </a:t>
                      </a:r>
                      <a:r>
                        <a:rPr lang="nb-NO" sz="1800" dirty="0" err="1"/>
                        <a:t>målsettingane</a:t>
                      </a:r>
                      <a:r>
                        <a:rPr lang="nb-NO" sz="1800" dirty="0"/>
                        <a:t>?</a:t>
                      </a:r>
                      <a:endParaRPr lang="nb-NO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Presentasjonar</a:t>
                      </a:r>
                      <a:r>
                        <a:rPr lang="nb-NO" dirty="0"/>
                        <a:t> og </a:t>
                      </a:r>
                      <a:r>
                        <a:rPr lang="nb-NO" dirty="0" err="1"/>
                        <a:t>diskusjonar</a:t>
                      </a:r>
                      <a:r>
                        <a:rPr lang="nb-NO" dirty="0"/>
                        <a:t> i seminarform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18450846"/>
                  </a:ext>
                </a:extLst>
              </a:tr>
              <a:tr h="295029">
                <a:tc>
                  <a:txBody>
                    <a:bodyPr/>
                    <a:lstStyle/>
                    <a:p>
                      <a:r>
                        <a:rPr lang="nb-NO" dirty="0"/>
                        <a:t>Utvikle nye produkt/</a:t>
                      </a:r>
                      <a:r>
                        <a:rPr lang="nb-NO" dirty="0" err="1"/>
                        <a:t>løysingar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Vinter/Vår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dirty="0"/>
                        <a:t>Kva nye/justerte produkt/</a:t>
                      </a:r>
                      <a:r>
                        <a:rPr lang="nb-NO" sz="1800" dirty="0" err="1"/>
                        <a:t>løysingar</a:t>
                      </a:r>
                      <a:r>
                        <a:rPr lang="nb-NO" sz="1800" dirty="0"/>
                        <a:t> kan bidra til måloppnåing?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Felles </a:t>
                      </a:r>
                      <a:r>
                        <a:rPr lang="nb-NO" dirty="0" err="1"/>
                        <a:t>arbeidsverkstader</a:t>
                      </a:r>
                      <a:r>
                        <a:rPr lang="nb-NO" dirty="0"/>
                        <a:t> og </a:t>
                      </a:r>
                      <a:r>
                        <a:rPr lang="nb-NO" dirty="0" err="1"/>
                        <a:t>tidleg</a:t>
                      </a:r>
                      <a:r>
                        <a:rPr lang="nb-NO" dirty="0"/>
                        <a:t> testing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5319918"/>
                  </a:ext>
                </a:extLst>
              </a:tr>
              <a:tr h="305004">
                <a:tc>
                  <a:txBody>
                    <a:bodyPr/>
                    <a:lstStyle/>
                    <a:p>
                      <a:r>
                        <a:rPr lang="nb-NO" dirty="0"/>
                        <a:t>Teste nye produkt/</a:t>
                      </a:r>
                      <a:r>
                        <a:rPr lang="nb-NO" dirty="0" err="1"/>
                        <a:t>løysingar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Sommar</a:t>
                      </a:r>
                      <a:r>
                        <a:rPr lang="nb-NO" dirty="0"/>
                        <a:t>/Haust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Fører nye/justerte produkt/</a:t>
                      </a:r>
                      <a:r>
                        <a:rPr lang="nb-NO" dirty="0" err="1"/>
                        <a:t>løysingar</a:t>
                      </a:r>
                      <a:r>
                        <a:rPr lang="nb-NO" dirty="0"/>
                        <a:t> til reell måloppnåing?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Testing og justering av </a:t>
                      </a:r>
                      <a:r>
                        <a:rPr lang="nb-NO" dirty="0" err="1"/>
                        <a:t>løysingar</a:t>
                      </a:r>
                      <a:r>
                        <a:rPr lang="nb-NO" dirty="0"/>
                        <a:t> i </a:t>
                      </a:r>
                      <a:r>
                        <a:rPr lang="nb-NO" dirty="0" err="1"/>
                        <a:t>marknaden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3594383"/>
                  </a:ext>
                </a:extLst>
              </a:tr>
              <a:tr h="561032">
                <a:tc>
                  <a:txBody>
                    <a:bodyPr/>
                    <a:lstStyle/>
                    <a:p>
                      <a:r>
                        <a:rPr lang="nb-NO" dirty="0"/>
                        <a:t>Resultatutnytting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Etter prosjektslutt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 err="1"/>
                        <a:t>Kommersialiering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Implementering i </a:t>
                      </a:r>
                      <a:r>
                        <a:rPr lang="nb-NO" dirty="0" err="1"/>
                        <a:t>marknaden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6381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0417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3E3594B1-2C11-4C07-AEC2-FD714ECB6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Berekraftig</a:t>
            </a:r>
            <a:r>
              <a:rPr lang="nb-NO" dirty="0"/>
              <a:t> reiseliv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C4D93B1E-333C-4ED6-BCA7-65D6C7DC31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16349" y="1642825"/>
            <a:ext cx="9437449" cy="3834697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Økologisk </a:t>
            </a:r>
            <a:r>
              <a:rPr lang="nb-NO" dirty="0" err="1"/>
              <a:t>berekraft</a:t>
            </a:r>
            <a:r>
              <a:rPr lang="nb-NO" dirty="0"/>
              <a:t> – bevaring av natur, kultur og miljø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Sosial </a:t>
            </a:r>
            <a:r>
              <a:rPr lang="nb-NO" dirty="0" err="1"/>
              <a:t>berekraft</a:t>
            </a:r>
            <a:r>
              <a:rPr lang="nb-NO" dirty="0"/>
              <a:t> – styrking av sosiale </a:t>
            </a:r>
            <a:r>
              <a:rPr lang="nb-NO" dirty="0" err="1"/>
              <a:t>verdiar</a:t>
            </a: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Økonomisk </a:t>
            </a:r>
            <a:r>
              <a:rPr lang="nb-NO" dirty="0" err="1"/>
              <a:t>berekraft</a:t>
            </a:r>
            <a:r>
              <a:rPr lang="nb-NO" dirty="0"/>
              <a:t> – økonomisk </a:t>
            </a:r>
            <a:r>
              <a:rPr lang="nb-NO" dirty="0" err="1"/>
              <a:t>levedyktigheit</a:t>
            </a:r>
            <a:endParaRPr lang="nb-NO" dirty="0"/>
          </a:p>
        </p:txBody>
      </p:sp>
      <p:pic>
        <p:nvPicPr>
          <p:cNvPr id="6" name="Grafikk 5" descr="Blomst">
            <a:extLst>
              <a:ext uri="{FF2B5EF4-FFF2-40B4-BE49-F238E27FC236}">
                <a16:creationId xmlns:a16="http://schemas.microsoft.com/office/drawing/2014/main" id="{7492E5F3-1990-4803-8B62-6A6FDCF11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2" y="1454286"/>
            <a:ext cx="914400" cy="914400"/>
          </a:xfrm>
          <a:prstGeom prst="rect">
            <a:avLst/>
          </a:prstGeom>
        </p:spPr>
      </p:pic>
      <p:pic>
        <p:nvPicPr>
          <p:cNvPr id="10" name="Grafikk 9" descr="Lån">
            <a:extLst>
              <a:ext uri="{FF2B5EF4-FFF2-40B4-BE49-F238E27FC236}">
                <a16:creationId xmlns:a16="http://schemas.microsoft.com/office/drawing/2014/main" id="{6E98CFDB-4FC0-4896-8724-C69A8BADE2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4102" y="4489314"/>
            <a:ext cx="914400" cy="914400"/>
          </a:xfrm>
          <a:prstGeom prst="rect">
            <a:avLst/>
          </a:prstGeom>
        </p:spPr>
      </p:pic>
      <p:pic>
        <p:nvPicPr>
          <p:cNvPr id="14" name="Grafikk 13" descr="Gruppesuksess">
            <a:extLst>
              <a:ext uri="{FF2B5EF4-FFF2-40B4-BE49-F238E27FC236}">
                <a16:creationId xmlns:a16="http://schemas.microsoft.com/office/drawing/2014/main" id="{B8CC5B1A-02C3-4E5A-A23D-FB31221EC5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38202" y="2971800"/>
            <a:ext cx="914400" cy="914400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7E85704-924A-4BA2-B850-4F90B585F455}"/>
              </a:ext>
            </a:extLst>
          </p:cNvPr>
          <p:cNvSpPr txBox="1"/>
          <p:nvPr/>
        </p:nvSpPr>
        <p:spPr>
          <a:xfrm>
            <a:off x="927674" y="5895970"/>
            <a:ext cx="914865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nn-NO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Kva utfordringar og moglegheiter har reiselivet i Stad og Selje for å bli meir berekraftig? </a:t>
            </a:r>
          </a:p>
        </p:txBody>
      </p:sp>
    </p:spTree>
    <p:extLst>
      <p:ext uri="{BB962C8B-B14F-4D97-AF65-F5344CB8AC3E}">
        <p14:creationId xmlns:p14="http://schemas.microsoft.com/office/powerpoint/2010/main" val="2408232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EB286F6E-D98B-48C1-997C-1F6CBAA3B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Kompetansen hjå Vestlandsforsking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6F5175BA-268A-44E8-9136-F404E72CFE6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02494468"/>
              </p:ext>
            </p:extLst>
          </p:nvPr>
        </p:nvGraphicFramePr>
        <p:xfrm>
          <a:off x="854102" y="1367155"/>
          <a:ext cx="10515600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4096134538"/>
                    </a:ext>
                  </a:extLst>
                </a:gridCol>
                <a:gridCol w="5086539">
                  <a:extLst>
                    <a:ext uri="{9D8B030D-6E8A-4147-A177-3AD203B41FA5}">
                      <a16:colId xmlns:a16="http://schemas.microsoft.com/office/drawing/2014/main" val="225778333"/>
                    </a:ext>
                  </a:extLst>
                </a:gridCol>
                <a:gridCol w="1923861">
                  <a:extLst>
                    <a:ext uri="{9D8B030D-6E8A-4147-A177-3AD203B41FA5}">
                      <a16:colId xmlns:a16="http://schemas.microsoft.com/office/drawing/2014/main" val="25286694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b="0" dirty="0">
                          <a:solidFill>
                            <a:schemeClr val="tx1"/>
                          </a:solidFill>
                          <a:latin typeface="+mn-lt"/>
                        </a:rPr>
                        <a:t>Reiselivsprodukta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nb-NO" b="0" dirty="0">
                          <a:solidFill>
                            <a:schemeClr val="tx1"/>
                          </a:solidFill>
                          <a:latin typeface="+mn-lt"/>
                        </a:rPr>
                        <a:t>Forskingstema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64914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latin typeface="+mj-lt"/>
                        </a:rPr>
                        <a:t>Transport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+mj-lt"/>
                        </a:rPr>
                        <a:t>Utslepp </a:t>
                      </a:r>
                      <a:r>
                        <a:rPr lang="nb-NO" dirty="0" err="1">
                          <a:latin typeface="+mj-lt"/>
                        </a:rPr>
                        <a:t>frå</a:t>
                      </a:r>
                      <a:r>
                        <a:rPr lang="nb-NO" dirty="0">
                          <a:latin typeface="+mj-lt"/>
                        </a:rPr>
                        <a:t> transportmiddel</a:t>
                      </a:r>
                    </a:p>
                    <a:p>
                      <a:r>
                        <a:rPr lang="nb-NO" dirty="0">
                          <a:latin typeface="+mj-lt"/>
                        </a:rPr>
                        <a:t>Utslepp </a:t>
                      </a:r>
                      <a:r>
                        <a:rPr lang="nb-NO" dirty="0" err="1">
                          <a:latin typeface="+mj-lt"/>
                        </a:rPr>
                        <a:t>frå</a:t>
                      </a:r>
                      <a:r>
                        <a:rPr lang="nb-NO" dirty="0">
                          <a:latin typeface="+mj-lt"/>
                        </a:rPr>
                        <a:t> </a:t>
                      </a:r>
                      <a:r>
                        <a:rPr lang="nb-NO" dirty="0" err="1">
                          <a:latin typeface="+mj-lt"/>
                        </a:rPr>
                        <a:t>turisttypar</a:t>
                      </a:r>
                      <a:endParaRPr lang="nb-NO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r>
                        <a:rPr lang="nb-NO" dirty="0">
                          <a:latin typeface="+mj-lt"/>
                        </a:rPr>
                        <a:t>Klimautslepp</a:t>
                      </a:r>
                    </a:p>
                    <a:p>
                      <a:r>
                        <a:rPr lang="nb-NO" dirty="0">
                          <a:latin typeface="+mj-lt"/>
                        </a:rPr>
                        <a:t>Klimatilpassing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>
                          <a:latin typeface="+mj-lt"/>
                        </a:rPr>
                        <a:t>Avfallshandtering</a:t>
                      </a:r>
                    </a:p>
                    <a:p>
                      <a:r>
                        <a:rPr lang="nb-NO" dirty="0">
                          <a:latin typeface="+mj-lt"/>
                        </a:rPr>
                        <a:t>Lokal verdiskaping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>
                          <a:latin typeface="+mj-lt"/>
                        </a:rPr>
                        <a:t>Digitale </a:t>
                      </a:r>
                      <a:r>
                        <a:rPr lang="nb-NO" dirty="0" err="1">
                          <a:latin typeface="+mj-lt"/>
                        </a:rPr>
                        <a:t>tenester</a:t>
                      </a:r>
                      <a:r>
                        <a:rPr lang="nb-NO" dirty="0">
                          <a:latin typeface="+mj-lt"/>
                        </a:rPr>
                        <a:t> og </a:t>
                      </a:r>
                      <a:r>
                        <a:rPr lang="nb-NO" dirty="0" err="1">
                          <a:latin typeface="+mj-lt"/>
                        </a:rPr>
                        <a:t>plattformar</a:t>
                      </a:r>
                      <a:endParaRPr lang="nb-NO" dirty="0">
                        <a:latin typeface="+mj-lt"/>
                      </a:endParaRPr>
                    </a:p>
                    <a:p>
                      <a:r>
                        <a:rPr lang="nb-NO" dirty="0">
                          <a:latin typeface="+mj-lt"/>
                        </a:rPr>
                        <a:t>Opplevingsdesign</a:t>
                      </a:r>
                    </a:p>
                    <a:p>
                      <a:endParaRPr lang="nb-NO" dirty="0">
                        <a:latin typeface="+mj-lt"/>
                      </a:endParaRPr>
                    </a:p>
                  </a:txBody>
                  <a:tcPr vert="vert27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28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latin typeface="+mj-lt"/>
                        </a:rPr>
                        <a:t>Innkvartering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 err="1">
                          <a:latin typeface="+mj-lt"/>
                        </a:rPr>
                        <a:t>Miljøvenlege</a:t>
                      </a:r>
                      <a:r>
                        <a:rPr lang="nb-NO" dirty="0">
                          <a:latin typeface="+mj-lt"/>
                        </a:rPr>
                        <a:t> bygg</a:t>
                      </a:r>
                    </a:p>
                    <a:p>
                      <a:r>
                        <a:rPr lang="nb-NO" dirty="0">
                          <a:latin typeface="+mj-lt"/>
                        </a:rPr>
                        <a:t>Energiforbruk i bygg</a:t>
                      </a:r>
                    </a:p>
                    <a:p>
                      <a:r>
                        <a:rPr lang="nb-NO" dirty="0">
                          <a:latin typeface="+mj-lt"/>
                        </a:rPr>
                        <a:t>Andre miljøtiltak på </a:t>
                      </a:r>
                      <a:r>
                        <a:rPr lang="nb-NO" dirty="0" err="1">
                          <a:latin typeface="+mj-lt"/>
                        </a:rPr>
                        <a:t>overnattingsstader</a:t>
                      </a:r>
                      <a:endParaRPr lang="nb-NO" dirty="0">
                        <a:latin typeface="+mj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Lønnsemd</a:t>
                      </a:r>
                      <a:r>
                        <a:rPr kumimoji="0" lang="nb-N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nb-NO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frå</a:t>
                      </a:r>
                      <a:r>
                        <a:rPr kumimoji="0" lang="nb-N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 overnattingsgjesten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Rurale </a:t>
                      </a:r>
                      <a:r>
                        <a:rPr kumimoji="0" lang="nb-NO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overnattingsstader</a:t>
                      </a:r>
                      <a:endParaRPr kumimoji="0" lang="nb-N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Fritidsbusetnad</a:t>
                      </a:r>
                      <a:endParaRPr kumimoji="0" lang="nb-N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428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>
                          <a:latin typeface="+mj-lt"/>
                        </a:rPr>
                        <a:t>Servering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+mj-lt"/>
                        </a:rPr>
                        <a:t>Sal og distribusjon av lokal mat</a:t>
                      </a:r>
                    </a:p>
                    <a:p>
                      <a:r>
                        <a:rPr lang="nb-NO" dirty="0" err="1">
                          <a:latin typeface="+mj-lt"/>
                        </a:rPr>
                        <a:t>Klimavenlege</a:t>
                      </a:r>
                      <a:r>
                        <a:rPr lang="nb-NO" dirty="0">
                          <a:latin typeface="+mj-lt"/>
                        </a:rPr>
                        <a:t> forbruksvaner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1920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dirty="0" err="1">
                          <a:latin typeface="+mj-lt"/>
                        </a:rPr>
                        <a:t>Aktivitetar</a:t>
                      </a:r>
                      <a:endParaRPr lang="nb-NO" dirty="0">
                        <a:latin typeface="+mj-lt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latin typeface="+mj-lt"/>
                        </a:rPr>
                        <a:t>Overturisme</a:t>
                      </a:r>
                    </a:p>
                    <a:p>
                      <a:r>
                        <a:rPr lang="nb-NO" dirty="0" err="1">
                          <a:latin typeface="+mj-lt"/>
                        </a:rPr>
                        <a:t>Lønnsemd</a:t>
                      </a:r>
                      <a:r>
                        <a:rPr lang="nb-NO" dirty="0">
                          <a:latin typeface="+mj-lt"/>
                        </a:rPr>
                        <a:t> </a:t>
                      </a:r>
                      <a:r>
                        <a:rPr lang="nb-NO" dirty="0" err="1">
                          <a:latin typeface="+mj-lt"/>
                        </a:rPr>
                        <a:t>frå</a:t>
                      </a:r>
                      <a:r>
                        <a:rPr lang="nb-NO" dirty="0">
                          <a:latin typeface="+mj-lt"/>
                        </a:rPr>
                        <a:t> aktivitetsturisme</a:t>
                      </a:r>
                    </a:p>
                    <a:p>
                      <a:r>
                        <a:rPr lang="nb-NO" dirty="0" err="1">
                          <a:latin typeface="+mj-lt"/>
                        </a:rPr>
                        <a:t>Brukarinteresser</a:t>
                      </a:r>
                      <a:r>
                        <a:rPr lang="nb-NO" dirty="0">
                          <a:latin typeface="+mj-lt"/>
                        </a:rPr>
                        <a:t> i utmark</a:t>
                      </a:r>
                    </a:p>
                    <a:p>
                      <a:r>
                        <a:rPr lang="nb-NO" dirty="0">
                          <a:latin typeface="+mj-lt"/>
                        </a:rPr>
                        <a:t>Fellesgodefinansiering</a:t>
                      </a:r>
                    </a:p>
                    <a:p>
                      <a:r>
                        <a:rPr lang="nb-NO" dirty="0">
                          <a:latin typeface="+mj-lt"/>
                        </a:rPr>
                        <a:t>Kultur- og </a:t>
                      </a:r>
                      <a:r>
                        <a:rPr lang="nb-NO" dirty="0" err="1">
                          <a:latin typeface="+mj-lt"/>
                        </a:rPr>
                        <a:t>festivalopplevingar</a:t>
                      </a:r>
                      <a:endParaRPr lang="nb-NO" dirty="0">
                        <a:latin typeface="+mj-lt"/>
                      </a:endParaRPr>
                    </a:p>
                    <a:p>
                      <a:r>
                        <a:rPr lang="nb-NO" dirty="0">
                          <a:latin typeface="+mj-lt"/>
                        </a:rPr>
                        <a:t>Vandre- og sykkelturisme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37823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0533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D5A1E1-F6B4-46BA-9079-3619BD7F6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C642CD9-7AD0-49CF-889E-F08D2D9FB87D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 bwMode="auto">
          <a:xfrm>
            <a:off x="854102" y="1915513"/>
            <a:ext cx="10515600" cy="36933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1100 	Introduksjon om temaet for sesjonen. Ved Torkjel Solbraa </a:t>
            </a: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frå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Vestlandsforsking.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1115 	</a:t>
            </a: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Innspelsrunde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frå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bedriftspartnarane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Kva </a:t>
            </a: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utfordringar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moglegheiter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har reiselivet i Stad 	og Selje for å bli </a:t>
            </a: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meir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berekraftig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? Kvar bedrift førebur 5-10 minutters innlegg.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1200 	Lunsj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1300 	Gruppearbeid for å identifisere </a:t>
            </a: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nøkkelfaktorar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for ei </a:t>
            </a: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berekraftig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reiselivsutvikling i Ytre 	Nordfjord.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1430 	Kort info om Skattefunn, ved Ivar Petter Grøtte </a:t>
            </a: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frå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Vestlandsforsking.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Kl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1445 	Oppsummering, ved Olav Hjelle </a:t>
            </a:r>
            <a:r>
              <a:rPr kumimoji="0" lang="nb-NO" altLang="nb-NO" sz="1800" b="0" i="0" u="none" strike="noStrike" cap="none" normalizeH="0" baseline="0" dirty="0" err="1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frå</a:t>
            </a:r>
            <a:r>
              <a:rPr kumimoji="0" lang="nb-NO" altLang="nb-NO" sz="18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Stad Vekst.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681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første arbeidsverkstad" id="{1C5A5CBD-C3D0-4FC2-8C1F-A2B5155F54CB}" vid="{1D21F3CF-8E4A-45E8-B1E0-3735D9541963}"/>
    </a:ext>
  </a:extLst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 første arbeidsverkstad" id="{1C5A5CBD-C3D0-4FC2-8C1F-A2B5155F54CB}" vid="{06DDA435-D504-4B61-AD01-CCB61CF45F28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113</TotalTime>
  <Words>650</Words>
  <Application>Microsoft Macintosh PowerPoint</Application>
  <PresentationFormat>Widescreen</PresentationFormat>
  <Paragraphs>130</Paragraphs>
  <Slides>11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Office-tema</vt:lpstr>
      <vt:lpstr>1_Office-tema</vt:lpstr>
      <vt:lpstr>Ytre Nordfjord som regional modell for berekraft og innovasjon i kulturbasert kystreiseliv </vt:lpstr>
      <vt:lpstr>PowerPoint-presentasjon</vt:lpstr>
      <vt:lpstr>Effektmål</vt:lpstr>
      <vt:lpstr>Resultatmål</vt:lpstr>
      <vt:lpstr>Organisering</vt:lpstr>
      <vt:lpstr>Framgangmåte - detaljar</vt:lpstr>
      <vt:lpstr>Berekraftig reiseliv</vt:lpstr>
      <vt:lpstr>Kompetansen hjå Vestlandsforsking</vt:lpstr>
      <vt:lpstr>Program</vt:lpstr>
      <vt:lpstr>Vegen vidare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Ivar Petter Grøtte</dc:creator>
  <cp:lastModifiedBy>Ivar Petter Grøtte</cp:lastModifiedBy>
  <cp:revision>7</cp:revision>
  <dcterms:created xsi:type="dcterms:W3CDTF">2020-08-27T12:54:34Z</dcterms:created>
  <dcterms:modified xsi:type="dcterms:W3CDTF">2020-08-27T15:44:59Z</dcterms:modified>
</cp:coreProperties>
</file>